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229" r:id="rId24"/>
  </p:sldMasterIdLst>
  <p:notesMasterIdLst>
    <p:notesMasterId r:id="rId38"/>
  </p:notesMasterIdLst>
  <p:handoutMasterIdLst>
    <p:handoutMasterId r:id="rId39"/>
  </p:handoutMasterIdLst>
  <p:sldIdLst>
    <p:sldId id="284" r:id="rId25"/>
    <p:sldId id="259" r:id="rId26"/>
    <p:sldId id="329" r:id="rId27"/>
    <p:sldId id="330" r:id="rId28"/>
    <p:sldId id="332" r:id="rId29"/>
    <p:sldId id="333" r:id="rId30"/>
    <p:sldId id="334" r:id="rId31"/>
    <p:sldId id="335" r:id="rId32"/>
    <p:sldId id="338" r:id="rId33"/>
    <p:sldId id="337" r:id="rId34"/>
    <p:sldId id="336" r:id="rId35"/>
    <p:sldId id="340" r:id="rId36"/>
    <p:sldId id="339" r:id="rId3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C95"/>
    <a:srgbClr val="000000"/>
    <a:srgbClr val="262626"/>
    <a:srgbClr val="131313"/>
    <a:srgbClr val="242428"/>
    <a:srgbClr val="19181C"/>
    <a:srgbClr val="E15310"/>
    <a:srgbClr val="006D85"/>
    <a:srgbClr val="888D91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7843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2"/>
    </p:cViewPr>
  </p:sorterViewPr>
  <p:notesViewPr>
    <p:cSldViewPr snapToGrid="0" showGuides="1">
      <p:cViewPr varScale="1">
        <p:scale>
          <a:sx n="168" d="100"/>
          <a:sy n="168" d="100"/>
        </p:scale>
        <p:origin x="5432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21" Type="http://schemas.openxmlformats.org/officeDocument/2006/relationships/customXml" Target="../customXml/item21.xml"/><Relationship Id="rId34" Type="http://schemas.openxmlformats.org/officeDocument/2006/relationships/slide" Target="slides/slide10.xml"/><Relationship Id="rId42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" Target="slides/slide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Master" Target="slideMasters/slideMaster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7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theme" Target="theme/theme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7">
            <a:extLst>
              <a:ext uri="{FF2B5EF4-FFF2-40B4-BE49-F238E27FC236}">
                <a16:creationId xmlns:a16="http://schemas.microsoft.com/office/drawing/2014/main" id="{6D9F846D-2CFB-BC42-A87F-3BBAB17363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31887" y="10659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8408BE6-8E91-914D-8FB2-836E9E3F52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24725" y="8686801"/>
            <a:ext cx="5409296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indent="0" algn="l"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053A4A9A-59E9-FE4E-8C48-82287B8CFB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661475" y="118832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6B0810-FC62-EE4E-BF04-55F4B7654175}" type="datetime8">
              <a:rPr lang="en-US" smtClean="0"/>
              <a:pPr/>
              <a:t>8/17/2024 2:54 PM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ECC6F94-A19F-3C4E-B299-330922AF66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39568" y="8685214"/>
            <a:ext cx="793708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231887" y="10659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684213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224725" y="8686801"/>
            <a:ext cx="5409296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indent="0" algn="l"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661475" y="118832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6B0810-FC62-EE4E-BF04-55F4B7654175}" type="datetime8">
              <a:rPr lang="en-US" smtClean="0"/>
              <a:pPr/>
              <a:t>8/17/2024 2:54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107052"/>
            <a:ext cx="5486400" cy="43511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839568" y="8685214"/>
            <a:ext cx="793708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10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50259" y="1621536"/>
            <a:ext cx="6244333" cy="1941576"/>
          </a:xfrm>
          <a:noFill/>
        </p:spPr>
        <p:txBody>
          <a:bodyPr wrap="square" lIns="0" tIns="0" rIns="0" bIns="0" anchor="ctr" anchorCtr="0">
            <a:no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C8DF7-52E5-4ABA-86DD-8FD6C136A4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0260" y="3875650"/>
            <a:ext cx="6244332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D4C3E2-3CE7-EA80-DFF0-91F7D4F06C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6888" y="5771788"/>
            <a:ext cx="2359024" cy="6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20C4-3302-EB45-B6C3-8D7D3B54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60B0B7-8257-AF44-8E50-C5EF88BB38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826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AA7D2A-D3F3-C443-BEAB-AE463EB697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59974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6696E-F9FD-7A41-B239-56C925CA5E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1123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7BFD11-A5C7-534B-95DE-708BA59C34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62271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4A2493A-DA9A-774E-B698-381E87F302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63419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9F155F2-1A5E-D049-B799-7F26550827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564568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D300ED-46DE-8D44-B42F-D72A4BD1D0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65716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9F3EBB-786F-7A42-B92F-72211CA921F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766865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BA676D0-34EC-3646-AC3D-071EB3DD9D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68013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DFD9C1-E635-1B46-BC21-4D5D3069E7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69161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CF35C45-D347-D645-8CD2-6E3D2088C4C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070310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9475B80-6F15-0744-AB11-132AC7CF9AF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8826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65AC22-FEB4-6245-8825-006D3BD5EEC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59974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CA5DEB6-0C05-E64B-93D0-2DC0A025A0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261123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846680-CCD1-9948-9632-5B8197B7DFF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62271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79D992-3FCF-A34A-88A0-8A2A68C972E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463419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996246-3D80-2E4F-B8C7-B5C201E603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564568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B08E9CE-2FBC-A34F-A25C-316E2F2AFB5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65716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B30B13-3B8F-8940-A799-8867F379BBF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766865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C27ED1D-2D58-0F4E-AF78-B5F5237C75C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868013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EBE182-B741-BC49-B664-B0A622BFEA1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969161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6A9CF0-7A7F-AE48-971A-01E1283DC04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1070310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E48212A-DC2D-8A4E-948F-CED552226B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58826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7EC4B1-AFA8-B84C-9D6B-CFC26A34777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159974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1B8F6-CB16-8A47-93D6-22C9BD6E792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261123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647A9E-3E39-5245-986A-31E2F83C941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362271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43DD5E-95E4-004B-A652-3964101490F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63419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324A395-E051-B041-98A7-F038983D90B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4568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EB23B-20D2-E04A-8B4F-F25763669F4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65716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176A914-34CF-6A48-A1B5-7978B2CF9C7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766865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427-E17B-B24E-AB8E-2626C72238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868013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6B660E-74F0-6749-933B-EBBB3DC15E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969161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0E9B2C-54F5-7247-8B0A-8ECF84CB3EC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 bwMode="gray">
          <a:xfrm>
            <a:off x="1070310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E232AB-8B15-254B-A855-7F8837E250D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 bwMode="gray">
          <a:xfrm>
            <a:off x="58826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A9C15B7-B0C8-6F44-8D00-8A2A4EEBF91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 bwMode="gray">
          <a:xfrm>
            <a:off x="159974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55E00E5-0C32-114B-9C71-A210C35FD8A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 bwMode="gray">
          <a:xfrm>
            <a:off x="261123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BCE8B7-2363-754D-8DCC-BBD1A812A66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362271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D5E7E1-6C4A-D24E-B423-731BCB2FED8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463419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994E403-A4F2-D143-8694-FFDDED83B56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 bwMode="gray">
          <a:xfrm>
            <a:off x="564568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D66CA9-613E-E649-873E-15770AF3796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 bwMode="gray">
          <a:xfrm>
            <a:off x="665716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1F31EBB-82CA-0B47-90B9-623F7BEA7BC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 bwMode="gray">
          <a:xfrm>
            <a:off x="766865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3354D4A-7AE4-3249-979C-EF717F4169E2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 bwMode="gray">
          <a:xfrm>
            <a:off x="868013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798148F-325B-8847-998F-D6695555F7A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 bwMode="gray">
          <a:xfrm>
            <a:off x="969161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C062AA-6E9F-F148-A650-D892DEAD4D5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 bwMode="gray">
          <a:xfrm>
            <a:off x="1070310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736B318-56FF-BD45-BE51-B4F02187BAB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 bwMode="gray">
          <a:xfrm>
            <a:off x="58826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74F5D0-313C-9C4E-A76E-837FA8B341E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 bwMode="gray">
          <a:xfrm>
            <a:off x="159974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1B6CBD-7E6A-E64A-8901-48FC6B628F8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 bwMode="gray">
          <a:xfrm>
            <a:off x="261123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1345C8D-49CF-D74B-BBBF-1ABB0F2BC7E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 bwMode="gray">
          <a:xfrm>
            <a:off x="362271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431BFC-6034-2D48-B40D-D214B5BA49EA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 bwMode="gray">
          <a:xfrm>
            <a:off x="463419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E881A0D-AB0E-1544-945D-AFD48D4CD2F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 bwMode="gray">
          <a:xfrm>
            <a:off x="564568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64F7E33-6DCA-DF42-BB2E-C8EC136C0AAA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 bwMode="gray">
          <a:xfrm>
            <a:off x="665716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86F5EF-AD62-294A-AE53-AD62F4600B0F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 bwMode="gray">
          <a:xfrm>
            <a:off x="766865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DEFD37-0863-F949-AA96-5F73CC3B271A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 bwMode="gray">
          <a:xfrm>
            <a:off x="868013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7F81ABC-5057-6D45-AD46-29A54A126114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 bwMode="gray">
          <a:xfrm>
            <a:off x="969161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866A0A0-C971-6B47-A279-161DD8E70EEB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 bwMode="gray">
          <a:xfrm>
            <a:off x="1070310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</p:spTree>
    <p:extLst>
      <p:ext uri="{BB962C8B-B14F-4D97-AF65-F5344CB8AC3E}">
        <p14:creationId xmlns:p14="http://schemas.microsoft.com/office/powerpoint/2010/main" val="260652885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62425"/>
            <a:ext cx="4158362" cy="861774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856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/Featur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091FAC0-2210-AA45-95A9-B6A72152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28700"/>
            <a:ext cx="6259511" cy="9144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B0D8E2-424A-CE45-AD48-F95CCAF113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38801" y="2299447"/>
            <a:ext cx="6259511" cy="349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293688" y="1043675"/>
            <a:ext cx="5040311" cy="474008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23914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648" userDrawn="1">
          <p15:clr>
            <a:srgbClr val="5ACBF0"/>
          </p15:clr>
        </p15:guide>
        <p15:guide id="8" orient="horz" pos="3648" userDrawn="1">
          <p15:clr>
            <a:srgbClr val="5ACBF0"/>
          </p15:clr>
        </p15:guide>
        <p15:guide id="10" pos="3720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52" userDrawn="1">
          <p15:clr>
            <a:srgbClr val="A4A3A4"/>
          </p15:clr>
        </p15:guide>
        <p15:guide id="14" orient="horz" pos="1440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0049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orizontal Photo, Lockup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381" y="5157216"/>
            <a:ext cx="7785402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D67B8-90AB-642F-D3C2-79B0D79991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217" y="5449153"/>
            <a:ext cx="2176078" cy="5186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B2658-BBE5-FF50-3A49-A12C7B1EA044}"/>
              </a:ext>
            </a:extLst>
          </p:cNvPr>
          <p:cNvCxnSpPr/>
          <p:nvPr userDrawn="1"/>
        </p:nvCxnSpPr>
        <p:spPr>
          <a:xfrm>
            <a:off x="3418764" y="5137316"/>
            <a:ext cx="0" cy="1160060"/>
          </a:xfrm>
          <a:prstGeom prst="line">
            <a:avLst/>
          </a:prstGeom>
          <a:ln w="63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980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955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and drop your photo here</a:t>
            </a:r>
            <a:br>
              <a:rPr lang="en-US" dirty="0"/>
            </a:br>
            <a:r>
              <a:rPr lang="en-US" dirty="0"/>
              <a:t>or click or tap icon below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6852B-EA48-4DA0-85C5-B2B1A907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6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1139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FBC-A5FE-4949-90A0-2C7AE294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122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 userDrawn="1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139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F91C1-B794-4B3E-A261-364FE4771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7671E-2E0A-4489-899C-1D6A3B3522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194322E-67FD-4731-91FC-9B5B2B3A5F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2968B98-448E-47A5-B9E2-F68A957DA8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61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09AF88B-94B0-4951-950E-0E65325729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1DFDCCC0-C216-43D7-9899-005148CAC5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561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41B3CC-F651-426F-BDBF-9505DCD7F9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28001" y="2029778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B321F9A-F25D-4EEF-BA80-BFBD772AAC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8000" y="2617284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7324DA3D-8837-4E90-8B42-BC383F017C2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0" y="2951013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2C5B4-0CEA-48E6-9BA2-F8B9CA5B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48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12" userDrawn="1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842" userDrawn="1">
          <p15:clr>
            <a:srgbClr val="5ACBF0"/>
          </p15:clr>
        </p15:guide>
        <p15:guide id="11" orient="horz" pos="127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3A818-AA31-4BF6-A4C4-C805CCA29124}"/>
              </a:ext>
            </a:extLst>
          </p:cNvPr>
          <p:cNvSpPr/>
          <p:nvPr userDrawn="1"/>
        </p:nvSpPr>
        <p:spPr>
          <a:xfrm>
            <a:off x="588387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7B003B0A-786C-4C57-B303-7A366B39C7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217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C52E2-057A-4B53-8F31-B05DF77524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555" y="3898077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D58E01-097F-41EB-809A-E7059986FF1B}"/>
              </a:ext>
            </a:extLst>
          </p:cNvPr>
          <p:cNvSpPr/>
          <p:nvPr userDrawn="1"/>
        </p:nvSpPr>
        <p:spPr bwMode="auto">
          <a:xfrm>
            <a:off x="588387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816555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EE3E95-B158-4C86-84DF-A9A13E023DB6}"/>
              </a:ext>
            </a:extLst>
          </p:cNvPr>
          <p:cNvSpPr/>
          <p:nvPr userDrawn="1"/>
        </p:nvSpPr>
        <p:spPr>
          <a:xfrm>
            <a:off x="4359071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21E2461-F046-4629-B68B-D8EE0ED76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87239" y="3898077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76B0EA-9AD2-41EB-ADA3-35F181847420}"/>
              </a:ext>
            </a:extLst>
          </p:cNvPr>
          <p:cNvSpPr/>
          <p:nvPr userDrawn="1"/>
        </p:nvSpPr>
        <p:spPr bwMode="auto">
          <a:xfrm>
            <a:off x="4359071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D6B7E8-8355-48AE-AA16-7F356A160B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587239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0F26A8-11EC-43E1-8523-7B0228D9735B}"/>
              </a:ext>
            </a:extLst>
          </p:cNvPr>
          <p:cNvSpPr/>
          <p:nvPr userDrawn="1"/>
        </p:nvSpPr>
        <p:spPr>
          <a:xfrm>
            <a:off x="8129756" y="1355289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08E5BD0-8E67-461B-B922-64413A6BE1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57924" y="3892110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17C328-65EC-49F9-96BC-655F5BDAE853}"/>
              </a:ext>
            </a:extLst>
          </p:cNvPr>
          <p:cNvSpPr/>
          <p:nvPr userDrawn="1"/>
        </p:nvSpPr>
        <p:spPr bwMode="auto">
          <a:xfrm>
            <a:off x="8129756" y="1995370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E0EE21D-2571-4587-82C6-AF23D68068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8357924" y="2160718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714D4-57F9-4476-BAC0-86F4ED06D1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381" y="5812349"/>
            <a:ext cx="11015231" cy="4878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/>
            </a:lvl1pPr>
            <a:lvl2pPr marL="0" indent="0" algn="ctr">
              <a:buNone/>
              <a:defRPr sz="2800"/>
            </a:lvl2pPr>
            <a:lvl3pPr marL="0" indent="0" algn="ctr">
              <a:buNone/>
              <a:defRPr sz="2800"/>
            </a:lvl3pPr>
            <a:lvl4pPr marL="0" indent="0" algn="ctr">
              <a:buNone/>
              <a:defRPr sz="2800"/>
            </a:lvl4pPr>
            <a:lvl5pPr marL="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2B82D46-6BE4-4842-99AA-5D585A8411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5901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921C6F5-BAE0-41B0-A919-ABDAF35DAD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2925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91994A-3654-4C3E-A312-4B73609F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05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82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87336"/>
            <a:ext cx="5510213" cy="1046440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9770F-45CE-4505-A3E9-DB20388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357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856" userDrawn="1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139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re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A09B8F0-E785-4993-A9CA-BE8D371B2F1C}"/>
              </a:ext>
            </a:extLst>
          </p:cNvPr>
          <p:cNvSpPr/>
          <p:nvPr userDrawn="1"/>
        </p:nvSpPr>
        <p:spPr bwMode="auto">
          <a:xfrm>
            <a:off x="725755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6082FB-3119-4714-B0C0-D572EC975527}"/>
              </a:ext>
            </a:extLst>
          </p:cNvPr>
          <p:cNvSpPr/>
          <p:nvPr userDrawn="1"/>
        </p:nvSpPr>
        <p:spPr bwMode="auto">
          <a:xfrm>
            <a:off x="58826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20223-B6E5-4A3F-B38B-BD07D5D65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65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C7966-C4D7-49C0-B78C-2335EC912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44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3DD438-6A23-4472-B641-263CA368D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044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976077-CE80-43B8-9EE5-625D9EBF3AFE}"/>
              </a:ext>
            </a:extLst>
          </p:cNvPr>
          <p:cNvSpPr/>
          <p:nvPr userDrawn="1"/>
        </p:nvSpPr>
        <p:spPr bwMode="auto">
          <a:xfrm>
            <a:off x="588263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A6B61-EF71-4B61-BCE3-366255FDF1EC}"/>
              </a:ext>
            </a:extLst>
          </p:cNvPr>
          <p:cNvSpPr/>
          <p:nvPr userDrawn="1"/>
        </p:nvSpPr>
        <p:spPr bwMode="auto">
          <a:xfrm>
            <a:off x="725755" y="38989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0B7D3AE-CE8F-4AFB-89D1-7B9F5309D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657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CF9214B-A0AA-4B6C-B28E-D4EBC5ADE4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443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4CC4422-DCB4-43AA-AAD9-BCD5D2AA4B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0444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805574-3B72-481E-A744-EA088066496F}"/>
              </a:ext>
            </a:extLst>
          </p:cNvPr>
          <p:cNvSpPr/>
          <p:nvPr userDrawn="1"/>
        </p:nvSpPr>
        <p:spPr bwMode="auto">
          <a:xfrm>
            <a:off x="4493592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8D822-4AF5-4132-A5BC-447AFB46D9A1}"/>
              </a:ext>
            </a:extLst>
          </p:cNvPr>
          <p:cNvSpPr/>
          <p:nvPr userDrawn="1"/>
        </p:nvSpPr>
        <p:spPr bwMode="auto">
          <a:xfrm>
            <a:off x="4356100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85CB766-3BA7-4C6E-981C-12B89BBC0E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494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844DE8E-38F4-4A62-9864-CF5DC11D8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8280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D1DCB16E-3178-4977-908B-DCB9D5BE6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8281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33F72-DCBA-4AB2-B21A-B550376D8C87}"/>
              </a:ext>
            </a:extLst>
          </p:cNvPr>
          <p:cNvSpPr/>
          <p:nvPr userDrawn="1"/>
        </p:nvSpPr>
        <p:spPr bwMode="auto">
          <a:xfrm>
            <a:off x="4502417" y="38989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59E61-6078-44AA-A8F7-193579B7AE28}"/>
              </a:ext>
            </a:extLst>
          </p:cNvPr>
          <p:cNvSpPr/>
          <p:nvPr userDrawn="1"/>
        </p:nvSpPr>
        <p:spPr bwMode="auto">
          <a:xfrm>
            <a:off x="4364925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4A82533-F2BF-4E0A-BA3B-0430252D75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04319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3A0E84D-D831-421C-9A30-9491AAAF8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7105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CDABBF1-093E-49D4-A19B-3B84526121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7106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BA965-A892-4051-B1FD-FD4306CA19AF}"/>
              </a:ext>
            </a:extLst>
          </p:cNvPr>
          <p:cNvSpPr/>
          <p:nvPr userDrawn="1"/>
        </p:nvSpPr>
        <p:spPr bwMode="auto">
          <a:xfrm>
            <a:off x="8275905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BE5E53-DE80-4281-9FEC-7ACDD1067819}"/>
              </a:ext>
            </a:extLst>
          </p:cNvPr>
          <p:cNvSpPr/>
          <p:nvPr userDrawn="1"/>
        </p:nvSpPr>
        <p:spPr bwMode="auto">
          <a:xfrm>
            <a:off x="813841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C1E6F08-6F2F-4B8B-9D87-C030E94DF1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80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06001F-6138-4D6F-A243-7FFE1D81CC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4059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7841B3D9-6CC3-427F-B428-8C3FDE4BE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059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1224F9-6A4C-4C65-8E42-6E3D85470B57}"/>
              </a:ext>
            </a:extLst>
          </p:cNvPr>
          <p:cNvSpPr/>
          <p:nvPr userDrawn="1"/>
        </p:nvSpPr>
        <p:spPr bwMode="auto">
          <a:xfrm>
            <a:off x="8270254" y="3895725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903A56-607B-4490-BE1F-86412530286F}"/>
              </a:ext>
            </a:extLst>
          </p:cNvPr>
          <p:cNvSpPr/>
          <p:nvPr userDrawn="1"/>
        </p:nvSpPr>
        <p:spPr bwMode="auto">
          <a:xfrm>
            <a:off x="8132762" y="3895725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E7C2246-8982-4ECB-88AC-EB1C473C2B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72156" y="4037914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709DFA2F-B194-435C-9191-8090148D15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34942" y="4126196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66A57C42-7CBF-4742-80C3-46C15991F8E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4943" y="4824844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E6D12-E7E5-4852-90CA-46E41D32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365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702" userDrawn="1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071" userDrawn="1">
          <p15:clr>
            <a:srgbClr val="5ACBF0"/>
          </p15:clr>
        </p15:guide>
        <p15:guide id="11" orient="horz" pos="245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tIns="720000" bIns="1005840" anchor="t" anchorCtr="0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&amp; drop a</a:t>
            </a:r>
            <a:br>
              <a:rPr lang="en-US" dirty="0"/>
            </a:br>
            <a:r>
              <a:rPr lang="en-US" dirty="0"/>
              <a:t>screenshot here</a:t>
            </a:r>
            <a:br>
              <a:rPr lang="en-US" dirty="0"/>
            </a:br>
            <a:r>
              <a:rPr lang="en-US" dirty="0"/>
              <a:t>or click or tap icon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633176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31029"/>
            <a:ext cx="3468956" cy="861774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131028"/>
            <a:ext cx="6961188" cy="3980641"/>
          </a:xfrm>
        </p:spPr>
        <p:txBody>
          <a:bodyPr>
            <a:normAutofit/>
          </a:bodyPr>
          <a:lstStyle>
            <a:lvl1pPr marL="320040" indent="-320040">
              <a:spcAft>
                <a:spcPts val="1200"/>
              </a:spcAft>
              <a:buFont typeface="+mj-lt"/>
              <a:buAutoNum type="arabicPeriod"/>
              <a:defRPr sz="2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1842902"/>
            <a:ext cx="3477325" cy="0"/>
          </a:xfrm>
          <a:prstGeom prst="line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842902"/>
            <a:ext cx="6961188" cy="0"/>
          </a:xfrm>
          <a:prstGeom prst="line">
            <a:avLst/>
          </a:prstGeom>
          <a:ln w="635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935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7"/>
            <a:ext cx="3182027" cy="5683249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292099"/>
            <a:ext cx="6667500" cy="597693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264940"/>
            <a:ext cx="0" cy="2059178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2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104745"/>
            <a:ext cx="7180360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680069"/>
            <a:ext cx="718036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3A967-0FBB-34B4-4FB2-6A371308B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9010" y="3177856"/>
            <a:ext cx="2727281" cy="6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872" userDrawn="1">
          <p15:clr>
            <a:srgbClr val="5ACBF0"/>
          </p15:clr>
        </p15:guide>
        <p15:guide id="4" orient="horz" pos="2364" userDrawn="1">
          <p15:clr>
            <a:srgbClr val="5ACBF0"/>
          </p15:clr>
        </p15:guide>
        <p15:guide id="5" pos="384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0955" y="3104745"/>
            <a:ext cx="6181081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0955" y="3680069"/>
            <a:ext cx="6181081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3518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872">
          <p15:clr>
            <a:srgbClr val="5ACBF0"/>
          </p15:clr>
        </p15:guide>
        <p15:guide id="4" orient="horz" pos="2364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43334FAC-11C2-4DB4-8249-171553FC7893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31CD76-3727-5C5A-936C-21E39A69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" y="3200400"/>
            <a:ext cx="10997217" cy="1933360"/>
          </a:xfrm>
        </p:spPr>
        <p:txBody>
          <a:bodyPr anchor="b">
            <a:noAutofit/>
          </a:bodyPr>
          <a:lstStyle>
            <a:lvl1pPr>
              <a:defRPr sz="4000" spc="-20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67B108C-113D-497F-670A-DDAF72E893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380" y="5230505"/>
            <a:ext cx="10997217" cy="12317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A3218-9FBC-D7FF-A0AC-D9847C153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9" y="789515"/>
            <a:ext cx="2302302" cy="5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1814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482952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ckup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8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nd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CE27-18A9-4B58-967D-F414D11B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682BFC-72AD-43B8-82AA-B9CAA5B85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1436688"/>
            <a:ext cx="11020425" cy="4829175"/>
          </a:xfrm>
        </p:spPr>
        <p:txBody>
          <a:bodyPr/>
          <a:lstStyle>
            <a:lvl1pPr marL="0" indent="0">
              <a:buNone/>
              <a:defRPr sz="1100"/>
            </a:lvl1pPr>
            <a:lvl2pPr marL="228600" indent="0">
              <a:buNone/>
              <a:defRPr sz="1100"/>
            </a:lvl2pPr>
            <a:lvl3pPr marL="457200" indent="0">
              <a:buNone/>
              <a:defRPr sz="1100"/>
            </a:lvl3pPr>
            <a:lvl4pPr marL="661988" indent="0">
              <a:buNone/>
              <a:defRPr sz="1100"/>
            </a:lvl4pPr>
            <a:lvl5pPr marL="855663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2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43334FAC-11C2-4DB4-8249-171553FC7893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9C228-A98B-B784-A41C-3C84AE53B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1447" y="2841633"/>
            <a:ext cx="4929105" cy="11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2111"/>
            <a:ext cx="11018838" cy="4836927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905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3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453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3" userDrawn="1">
          <p15:clr>
            <a:srgbClr val="5ACBF0"/>
          </p15:clr>
        </p15:guide>
        <p15:guide id="4" pos="3659" userDrawn="1">
          <p15:clr>
            <a:srgbClr val="5ACBF0"/>
          </p15:clr>
        </p15:guide>
        <p15:guide id="5" pos="4021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9D8600-6232-EB42-9B16-FE5606C9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2710BA9-0DC0-4BFB-82CF-4F93C55DE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9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85F674C-7305-447F-8F35-DBBE34412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572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4" userDrawn="1">
          <p15:clr>
            <a:srgbClr val="5ACBF0"/>
          </p15:clr>
        </p15:guide>
        <p15:guide id="4" pos="3659" userDrawn="1">
          <p15:clr>
            <a:srgbClr val="5ACBF0"/>
          </p15:clr>
        </p15:guide>
        <p15:guide id="5" pos="4021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C41AE-0083-2A44-9A00-206CEB62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8"/>
            <a:ext cx="11018520" cy="492443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1992" userDrawn="1">
          <p15:clr>
            <a:srgbClr val="5ACBF0"/>
          </p15:clr>
        </p15:guide>
        <p15:guide id="29" orient="horz" pos="232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9179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48307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B11974-843F-5942-BA9E-97ADE41C9A58}"/>
              </a:ext>
            </a:extLst>
          </p:cNvPr>
          <p:cNvSpPr txBox="1"/>
          <p:nvPr userDrawn="1"/>
        </p:nvSpPr>
        <p:spPr>
          <a:xfrm>
            <a:off x="196319" y="6553364"/>
            <a:ext cx="114454" cy="190581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algn="r">
              <a:defRPr/>
            </a:pPr>
            <a:fld id="{B50A2252-0B00-49D0-9A28-2F5CCECF09D1}" type="slidenum">
              <a:rPr lang="en-US" sz="700" kern="1200" cap="none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700" kern="1200" cap="none" spc="1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37A066-5679-7640-9C08-54559BF7A6BC}"/>
              </a:ext>
            </a:extLst>
          </p:cNvPr>
          <p:cNvSpPr txBox="1"/>
          <p:nvPr userDrawn="1"/>
        </p:nvSpPr>
        <p:spPr>
          <a:xfrm>
            <a:off x="444516" y="6543252"/>
            <a:ext cx="26930" cy="198276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spc="10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</a:p>
        </p:txBody>
      </p:sp>
      <p:sp>
        <p:nvSpPr>
          <p:cNvPr id="50" name="Rectangle 49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31FF5E37-9042-4844-B9BE-993B8146017C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Picture 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7773B8-9BA9-711F-EB8B-F0AE5A2A58D1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20" r:id="rId1"/>
    <p:sldLayoutId id="2147484926" r:id="rId2"/>
    <p:sldLayoutId id="2147484928" r:id="rId3"/>
    <p:sldLayoutId id="2147484710" r:id="rId4"/>
    <p:sldLayoutId id="2147484240" r:id="rId5"/>
    <p:sldLayoutId id="2147484736" r:id="rId6"/>
    <p:sldLayoutId id="2147484474" r:id="rId7"/>
    <p:sldLayoutId id="2147484639" r:id="rId8"/>
    <p:sldLayoutId id="2147484603" r:id="rId9"/>
    <p:sldLayoutId id="2147484919" r:id="rId10"/>
    <p:sldLayoutId id="2147484751" r:id="rId11"/>
    <p:sldLayoutId id="2147484914" r:id="rId12"/>
    <p:sldLayoutId id="2147484835" r:id="rId13"/>
    <p:sldLayoutId id="2147484929" r:id="rId14"/>
    <p:sldLayoutId id="2147484836" r:id="rId15"/>
    <p:sldLayoutId id="2147484837" r:id="rId16"/>
    <p:sldLayoutId id="2147484838" r:id="rId17"/>
    <p:sldLayoutId id="2147484923" r:id="rId18"/>
    <p:sldLayoutId id="2147484925" r:id="rId19"/>
    <p:sldLayoutId id="2147484839" r:id="rId20"/>
    <p:sldLayoutId id="2147484922" r:id="rId21"/>
    <p:sldLayoutId id="2147484783" r:id="rId22"/>
    <p:sldLayoutId id="2147484784" r:id="rId23"/>
    <p:sldLayoutId id="2147484787" r:id="rId24"/>
    <p:sldLayoutId id="2147484249" r:id="rId25"/>
    <p:sldLayoutId id="2147484932" r:id="rId26"/>
    <p:sldLayoutId id="2147484927" r:id="rId27"/>
    <p:sldLayoutId id="2147484671" r:id="rId28"/>
    <p:sldLayoutId id="2147484585" r:id="rId29"/>
    <p:sldLayoutId id="2147484924" r:id="rId30"/>
    <p:sldLayoutId id="2147484299" r:id="rId31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2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4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D4D9CA-F34A-7824-0DAE-1C328DB20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252" y="2256966"/>
            <a:ext cx="6244333" cy="1941576"/>
          </a:xfrm>
        </p:spPr>
        <p:txBody>
          <a:bodyPr/>
          <a:lstStyle/>
          <a:p>
            <a:pPr algn="ctr"/>
            <a:r>
              <a:rPr lang="en-US" dirty="0"/>
              <a:t>Mapping Defect location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85906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123EB9A-0D92-9B76-89D2-2692D2B34DFD}"/>
              </a:ext>
            </a:extLst>
          </p:cNvPr>
          <p:cNvSpPr txBox="1"/>
          <p:nvPr/>
        </p:nvSpPr>
        <p:spPr>
          <a:xfrm>
            <a:off x="913727" y="1425844"/>
            <a:ext cx="52706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800" dirty="0"/>
              <a:t>Crack occur due to the adhesion of the dicing tape. </a:t>
            </a:r>
            <a:endParaRPr lang="ko-KR" alt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C947207-93F0-1315-233E-3710DBE7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/>
          <a:lstStyle/>
          <a:p>
            <a:r>
              <a:rPr lang="en-US" altLang="ko-KR" dirty="0"/>
              <a:t>Failure mechanism – BEOL internal crack</a:t>
            </a:r>
            <a:endParaRPr lang="ko-KR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088B96-608F-8B06-B9C2-3F0F8007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44" y="5432156"/>
            <a:ext cx="7866911" cy="12503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473F951-FE87-219E-F0A2-37D38FA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44" y="1993699"/>
            <a:ext cx="7779073" cy="31476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15ED2A-9D8C-EF25-1643-D67DC05E8410}"/>
              </a:ext>
            </a:extLst>
          </p:cNvPr>
          <p:cNvSpPr txBox="1"/>
          <p:nvPr/>
        </p:nvSpPr>
        <p:spPr>
          <a:xfrm>
            <a:off x="2124343" y="5432155"/>
            <a:ext cx="7866911" cy="18466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200" b="1" dirty="0">
                <a:solidFill>
                  <a:schemeClr val="tx1"/>
                </a:solidFill>
              </a:rPr>
              <a:t>Chill &amp; Expansion: Decrease adhesion of the dicing tape.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F2AE2-AE1E-9AF4-195B-36FADB4BB945}"/>
              </a:ext>
            </a:extLst>
          </p:cNvPr>
          <p:cNvSpPr txBox="1"/>
          <p:nvPr/>
        </p:nvSpPr>
        <p:spPr>
          <a:xfrm>
            <a:off x="2124342" y="1853995"/>
            <a:ext cx="7866911" cy="18466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200" b="1" dirty="0">
                <a:solidFill>
                  <a:schemeClr val="tx1"/>
                </a:solidFill>
              </a:rPr>
              <a:t>Ejector control parameter optimization: Speed and tilt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311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E80FD-909B-9AC1-A3FD-4A4EA608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Failure mechanism – Lateral Crack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6D423-B1FC-D867-6388-982DC64C5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30" y="1343884"/>
            <a:ext cx="5228534" cy="1682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44697D-BF16-6045-3C64-16064A5A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0" y="4042523"/>
            <a:ext cx="2927959" cy="2278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8CC72F-E6E2-D9C5-E642-EDBE8D6530C0}"/>
              </a:ext>
            </a:extLst>
          </p:cNvPr>
          <p:cNvSpPr txBox="1"/>
          <p:nvPr/>
        </p:nvSpPr>
        <p:spPr>
          <a:xfrm>
            <a:off x="833030" y="6438155"/>
            <a:ext cx="16751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0" i="0" u="none" strike="noStrike" baseline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OCD: Optical Critical Dimension</a:t>
            </a:r>
          </a:p>
          <a:p>
            <a:r>
              <a:rPr lang="en-US" altLang="ko-KR" sz="900" b="0" i="0" u="none" strike="noStrike" baseline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OS: Oxide Site</a:t>
            </a:r>
            <a:endParaRPr lang="ko-KR" altLang="en-US" sz="900" dirty="0"/>
          </a:p>
        </p:txBody>
      </p:sp>
      <p:pic>
        <p:nvPicPr>
          <p:cNvPr id="19" name="Picture 18" descr="A close up of a grid&#10;&#10;Description automatically generated">
            <a:extLst>
              <a:ext uri="{FF2B5EF4-FFF2-40B4-BE49-F238E27FC236}">
                <a16:creationId xmlns:a16="http://schemas.microsoft.com/office/drawing/2014/main" id="{444E69D4-5888-C580-A51B-37D961031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0" t="10756" r="20139" b="10311"/>
          <a:stretch/>
        </p:blipFill>
        <p:spPr>
          <a:xfrm>
            <a:off x="6729150" y="1534727"/>
            <a:ext cx="4520911" cy="456201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A2CA35E-A55C-82BA-B21C-F5DE992E6028}"/>
              </a:ext>
            </a:extLst>
          </p:cNvPr>
          <p:cNvGrpSpPr/>
          <p:nvPr/>
        </p:nvGrpSpPr>
        <p:grpSpPr>
          <a:xfrm>
            <a:off x="3869330" y="3129232"/>
            <a:ext cx="2192234" cy="3191609"/>
            <a:chOff x="4567982" y="3160936"/>
            <a:chExt cx="1899480" cy="26288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7A69A4-2EAC-8F33-817F-BF426512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7982" y="3160936"/>
              <a:ext cx="1899480" cy="262888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F2DB00-25C4-C9A7-2141-675C019DBE17}"/>
                </a:ext>
              </a:extLst>
            </p:cNvPr>
            <p:cNvSpPr/>
            <p:nvPr/>
          </p:nvSpPr>
          <p:spPr bwMode="auto">
            <a:xfrm>
              <a:off x="5483862" y="3239684"/>
              <a:ext cx="226948" cy="7373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C6E2A7-C5A5-F440-01AB-1EF5F5ED4B20}"/>
                </a:ext>
              </a:extLst>
            </p:cNvPr>
            <p:cNvSpPr/>
            <p:nvPr/>
          </p:nvSpPr>
          <p:spPr bwMode="auto">
            <a:xfrm>
              <a:off x="5483862" y="4059595"/>
              <a:ext cx="226948" cy="7373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7C2B31-285B-A018-F2EE-3D9C1A6CF7EE}"/>
                </a:ext>
              </a:extLst>
            </p:cNvPr>
            <p:cNvSpPr/>
            <p:nvPr/>
          </p:nvSpPr>
          <p:spPr bwMode="auto">
            <a:xfrm>
              <a:off x="5483862" y="4867869"/>
              <a:ext cx="226948" cy="7373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CCC7C6-972C-4210-D860-B58B9460C26C}"/>
                </a:ext>
              </a:extLst>
            </p:cNvPr>
            <p:cNvSpPr/>
            <p:nvPr/>
          </p:nvSpPr>
          <p:spPr bwMode="auto">
            <a:xfrm>
              <a:off x="4670350" y="3268261"/>
              <a:ext cx="226948" cy="7373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484BD6-659D-51E9-153D-ADBACE404D88}"/>
                </a:ext>
              </a:extLst>
            </p:cNvPr>
            <p:cNvSpPr/>
            <p:nvPr/>
          </p:nvSpPr>
          <p:spPr bwMode="auto">
            <a:xfrm>
              <a:off x="4678478" y="4106697"/>
              <a:ext cx="226948" cy="7373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740C64-AFFB-02FB-209C-696EA241452B}"/>
                </a:ext>
              </a:extLst>
            </p:cNvPr>
            <p:cNvSpPr/>
            <p:nvPr/>
          </p:nvSpPr>
          <p:spPr bwMode="auto">
            <a:xfrm>
              <a:off x="4678478" y="4945133"/>
              <a:ext cx="226948" cy="7373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3F663F8-6E2B-4FBB-8D8F-2CE5C52ADB82}"/>
              </a:ext>
            </a:extLst>
          </p:cNvPr>
          <p:cNvSpPr/>
          <p:nvPr/>
        </p:nvSpPr>
        <p:spPr bwMode="auto">
          <a:xfrm>
            <a:off x="6774781" y="1779448"/>
            <a:ext cx="371959" cy="40541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2FFD76-AE75-E5C7-927A-39A0C6BFD612}"/>
              </a:ext>
            </a:extLst>
          </p:cNvPr>
          <p:cNvSpPr/>
          <p:nvPr/>
        </p:nvSpPr>
        <p:spPr bwMode="auto">
          <a:xfrm>
            <a:off x="10852584" y="1779447"/>
            <a:ext cx="371959" cy="40541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42B972-4BAC-EDD4-B6DB-88C4908E5BA5}"/>
              </a:ext>
            </a:extLst>
          </p:cNvPr>
          <p:cNvSpPr txBox="1"/>
          <p:nvPr/>
        </p:nvSpPr>
        <p:spPr>
          <a:xfrm>
            <a:off x="7486840" y="2531144"/>
            <a:ext cx="317026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accent1"/>
              </a:buClr>
              <a:buSzPct val="60000"/>
            </a:pPr>
            <a:r>
              <a:rPr lang="en-US" altLang="ko-KR" sz="1800" dirty="0"/>
              <a:t>Lateral crack starts left and right-side edges</a:t>
            </a:r>
          </a:p>
          <a:p>
            <a:pPr algn="ctr">
              <a:buClr>
                <a:schemeClr val="accent1"/>
              </a:buClr>
              <a:buSzPct val="60000"/>
            </a:pPr>
            <a:r>
              <a:rPr lang="en-US" altLang="ko-KR" sz="1800" dirty="0"/>
              <a:t>Because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algn="ctr">
              <a:buClr>
                <a:schemeClr val="accent1"/>
              </a:buClr>
              <a:buSzPct val="60000"/>
            </a:pPr>
            <a:r>
              <a:rPr lang="en-US" altLang="ko-KR" sz="1800" dirty="0"/>
              <a:t>special patterns are located along these saw lines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04B2D9-A31B-D400-9F4E-F7DC9FD6E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30" y="3093021"/>
            <a:ext cx="2927959" cy="9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2909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26CD-AF3F-6B8D-8226-D7D3BDDD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HBM Failure Library &amp; Automated Defect Mapping Tool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77D97-9F62-E3D9-DFB2-E60A3A40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33" y="1206202"/>
            <a:ext cx="4238622" cy="4987773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C6583B86-B4CE-4102-C19A-399943C2832C}"/>
              </a:ext>
            </a:extLst>
          </p:cNvPr>
          <p:cNvSpPr/>
          <p:nvPr/>
        </p:nvSpPr>
        <p:spPr>
          <a:xfrm>
            <a:off x="5426579" y="1206203"/>
            <a:ext cx="355562" cy="2280482"/>
          </a:xfrm>
          <a:prstGeom prst="rightBrace">
            <a:avLst>
              <a:gd name="adj1" fmla="val 32368"/>
              <a:gd name="adj2" fmla="val 50000"/>
            </a:avLst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FE23D-C0A6-1F35-7DB5-7340F6C30CAA}"/>
              </a:ext>
            </a:extLst>
          </p:cNvPr>
          <p:cNvSpPr txBox="1"/>
          <p:nvPr/>
        </p:nvSpPr>
        <p:spPr>
          <a:xfrm>
            <a:off x="5848223" y="2275686"/>
            <a:ext cx="46422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800" dirty="0"/>
              <a:t>Log review result &amp; Defect Location mapping </a:t>
            </a:r>
            <a:endParaRPr lang="ko-KR" altLang="en-US" sz="18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06477A2-7A7A-A267-3F24-D82707CD4394}"/>
              </a:ext>
            </a:extLst>
          </p:cNvPr>
          <p:cNvSpPr/>
          <p:nvPr/>
        </p:nvSpPr>
        <p:spPr>
          <a:xfrm>
            <a:off x="5426579" y="3805694"/>
            <a:ext cx="355562" cy="2280482"/>
          </a:xfrm>
          <a:prstGeom prst="rightBrace">
            <a:avLst>
              <a:gd name="adj1" fmla="val 32368"/>
              <a:gd name="adj2" fmla="val 50000"/>
            </a:avLst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39CC5-67E3-6016-E733-2003680E6A3A}"/>
              </a:ext>
            </a:extLst>
          </p:cNvPr>
          <p:cNvSpPr txBox="1"/>
          <p:nvPr/>
        </p:nvSpPr>
        <p:spPr>
          <a:xfrm>
            <a:off x="5933065" y="4807435"/>
            <a:ext cx="1346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800" dirty="0"/>
              <a:t>HBM Library </a:t>
            </a:r>
            <a:endParaRPr lang="ko-KR" alt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BF690-9D6B-0AB3-71FE-B67C2484A9F3}"/>
              </a:ext>
            </a:extLst>
          </p:cNvPr>
          <p:cNvSpPr txBox="1"/>
          <p:nvPr/>
        </p:nvSpPr>
        <p:spPr>
          <a:xfrm>
            <a:off x="2596258" y="2827933"/>
            <a:ext cx="13304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400" b="1" dirty="0">
                <a:solidFill>
                  <a:schemeClr val="bg1"/>
                </a:solidFill>
              </a:rPr>
              <a:t>Defect Mapping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90003-76FA-AC03-08BD-DF247FA6F30F}"/>
              </a:ext>
            </a:extLst>
          </p:cNvPr>
          <p:cNvSpPr txBox="1"/>
          <p:nvPr/>
        </p:nvSpPr>
        <p:spPr>
          <a:xfrm>
            <a:off x="3672988" y="2183353"/>
            <a:ext cx="8560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200" b="1" dirty="0">
                <a:solidFill>
                  <a:schemeClr val="bg1"/>
                </a:solidFill>
              </a:rPr>
              <a:t>Log Review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2CA67-FAC7-0314-49CE-60254111B5C8}"/>
              </a:ext>
            </a:extLst>
          </p:cNvPr>
          <p:cNvSpPr txBox="1"/>
          <p:nvPr/>
        </p:nvSpPr>
        <p:spPr>
          <a:xfrm>
            <a:off x="2728342" y="1737465"/>
            <a:ext cx="100828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200" b="1" dirty="0">
                <a:solidFill>
                  <a:schemeClr val="bg1"/>
                </a:solidFill>
              </a:rPr>
              <a:t>Log summary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0C418-154B-28E4-EC08-483FB9CBD793}"/>
              </a:ext>
            </a:extLst>
          </p:cNvPr>
          <p:cNvSpPr txBox="1"/>
          <p:nvPr/>
        </p:nvSpPr>
        <p:spPr>
          <a:xfrm>
            <a:off x="2596258" y="3856846"/>
            <a:ext cx="73738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200" b="1" dirty="0">
                <a:solidFill>
                  <a:schemeClr val="bg1"/>
                </a:solidFill>
              </a:rPr>
              <a:t>Lib Filters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37B983-AF8E-C366-B069-28FE807B1620}"/>
              </a:ext>
            </a:extLst>
          </p:cNvPr>
          <p:cNvSpPr txBox="1"/>
          <p:nvPr/>
        </p:nvSpPr>
        <p:spPr>
          <a:xfrm>
            <a:off x="2596258" y="5112277"/>
            <a:ext cx="47590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200" b="1" dirty="0">
                <a:solidFill>
                  <a:schemeClr val="bg1"/>
                </a:solidFill>
              </a:rPr>
              <a:t>Tables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69392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F105-2457-3765-1B7E-15F70519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/>
          <a:lstStyle/>
          <a:p>
            <a:r>
              <a:rPr lang="en-US" altLang="ko-KR" dirty="0"/>
              <a:t>HBM test log review history with Automated Defect Mapping tool 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D681A-1F6B-E6A2-B277-DBFF8A0B4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HBM Temp Cycle DOE; 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120 HBM failure are reviewed, and 3 cases were performed PFA.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3/3 Physical defects were found at the suspected location from the log review.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Production – NPI failure;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7 HBM failure cases were requested for log review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cases were performed PFA and found defect at one case.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SMR0167714 – FT failure;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 HBM failures were requested for log review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of them were selected and being performed PFA @ SEC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9302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EA6F-44E2-4D47-9010-A71AAE95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 Test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95148-E5BC-4A94-B031-1F47F9BC0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Chip_detection</a:t>
            </a:r>
            <a:r>
              <a:rPr lang="en-US" dirty="0"/>
              <a:t>: Special circuitry surrounding DRAM edges to detect die crack or chipping.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Log output: showed SID # only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MBIST_March</a:t>
            </a:r>
            <a:r>
              <a:rPr lang="en-US" dirty="0"/>
              <a:t>: Read Modified Write (RMW)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Test methodology: Read one and write zero to  cells one by one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Log output: HBM#, SID#, Channel#, </a:t>
            </a:r>
            <a:r>
              <a:rPr lang="en-US" dirty="0" err="1"/>
              <a:t>Psudo</a:t>
            </a:r>
            <a:r>
              <a:rPr lang="en-US" dirty="0"/>
              <a:t> channel#, Bank#, 16 memory Row addresses to repair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MBIST_scan</a:t>
            </a:r>
            <a:r>
              <a:rPr lang="en-US" dirty="0"/>
              <a:t>: Memory bit reflash time test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Test methodology: Read memory cells with time interval (ex. 32ms) without leakage compensation.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Log output: HBM#, SID#, Channel#, </a:t>
            </a:r>
            <a:r>
              <a:rPr lang="en-US" dirty="0" err="1"/>
              <a:t>Psudo</a:t>
            </a:r>
            <a:r>
              <a:rPr lang="en-US" dirty="0"/>
              <a:t> channel#, Bank#, 16 memory Row addresses to repair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637D4-3C64-F7A0-A5FD-E23F85C2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615" y="2278238"/>
            <a:ext cx="6736466" cy="1088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6682A3-494D-9023-E829-E075F491E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653" r="38972" b="31320"/>
          <a:stretch/>
        </p:blipFill>
        <p:spPr>
          <a:xfrm>
            <a:off x="8242184" y="2278238"/>
            <a:ext cx="2224026" cy="10880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936A83-A71C-5F38-5BB3-9F306250A17D}"/>
              </a:ext>
            </a:extLst>
          </p:cNvPr>
          <p:cNvSpPr/>
          <p:nvPr/>
        </p:nvSpPr>
        <p:spPr bwMode="auto">
          <a:xfrm>
            <a:off x="4564250" y="2709016"/>
            <a:ext cx="294469" cy="401653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01BD96E-C33A-B8C0-BF3E-C8779C0D7F65}"/>
              </a:ext>
            </a:extLst>
          </p:cNvPr>
          <p:cNvCxnSpPr>
            <a:cxnSpLocks/>
            <a:stCxn id="15" idx="2"/>
            <a:endCxn id="14" idx="2"/>
          </p:cNvCxnSpPr>
          <p:nvPr/>
        </p:nvCxnSpPr>
        <p:spPr>
          <a:xfrm rot="16200000" flipH="1">
            <a:off x="6905047" y="917107"/>
            <a:ext cx="255589" cy="4642712"/>
          </a:xfrm>
          <a:prstGeom prst="bentConnector3">
            <a:avLst>
              <a:gd name="adj1" fmla="val 189440"/>
            </a:avLst>
          </a:prstGeom>
          <a:ln w="285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6DF3D5-474F-0476-EF59-CBA44521C3FC}"/>
              </a:ext>
            </a:extLst>
          </p:cNvPr>
          <p:cNvSpPr txBox="1"/>
          <p:nvPr/>
        </p:nvSpPr>
        <p:spPr>
          <a:xfrm>
            <a:off x="4156534" y="2482021"/>
            <a:ext cx="9249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100" b="1" dirty="0">
                <a:solidFill>
                  <a:schemeClr val="bg1"/>
                </a:solidFill>
              </a:rPr>
              <a:t>CDC Circuitry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652729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EA6F-44E2-4D47-9010-A71AAE95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 Test sequence &amp; test log information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95148-E5BC-4A94-B031-1F47F9BC0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89" y="1434370"/>
            <a:ext cx="5677677" cy="48318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March and Scan test running by Channel and Bank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channel has 32banks and one bank has 1024 row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Max. 16 addresses are repairable per channel.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16 addresses are logged per channel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B03AD3-4990-A020-9369-9FAB5F9F0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064" y="1243820"/>
            <a:ext cx="4948068" cy="4733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0E26C-971B-372A-5F8B-03DC789AF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89" y="4911269"/>
            <a:ext cx="5745622" cy="102472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285190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2FC0FC-3C58-2ABF-B2E9-57F8BEF643AF}"/>
              </a:ext>
            </a:extLst>
          </p:cNvPr>
          <p:cNvSpPr/>
          <p:nvPr/>
        </p:nvSpPr>
        <p:spPr bwMode="auto">
          <a:xfrm>
            <a:off x="5823688" y="1954786"/>
            <a:ext cx="5091297" cy="66751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7167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Basic factor to determine die edge crack existence.</a:t>
            </a:r>
          </a:p>
          <a:p>
            <a:pPr marL="57167" indent="-285750">
              <a:buFont typeface="Arial" panose="020B0604020202020204" pitchFamily="34" charset="0"/>
              <a:buChar char="•"/>
            </a:pPr>
            <a:r>
              <a:rPr lang="en-US" sz="1400" b="1" dirty="0"/>
              <a:t>Not every die edge crack  showed CDC failure.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5C0EE60-352E-D1C0-0D5B-1CDFB4703DA4}"/>
              </a:ext>
            </a:extLst>
          </p:cNvPr>
          <p:cNvSpPr/>
          <p:nvPr/>
        </p:nvSpPr>
        <p:spPr bwMode="auto">
          <a:xfrm>
            <a:off x="5822585" y="3676405"/>
            <a:ext cx="5091297" cy="66751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7167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Memory cell defect or control circuit defect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DD37107-6ED0-18D1-4377-8EF802DE2044}"/>
              </a:ext>
            </a:extLst>
          </p:cNvPr>
          <p:cNvSpPr/>
          <p:nvPr/>
        </p:nvSpPr>
        <p:spPr bwMode="auto">
          <a:xfrm>
            <a:off x="5816888" y="4550723"/>
            <a:ext cx="5091297" cy="66751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7167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banks tested after the failing bank are possibly failed as well.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E193E20-18A7-31A3-7CAA-1A2DAD63A626}"/>
              </a:ext>
            </a:extLst>
          </p:cNvPr>
          <p:cNvSpPr/>
          <p:nvPr/>
        </p:nvSpPr>
        <p:spPr bwMode="auto">
          <a:xfrm>
            <a:off x="5816337" y="5427782"/>
            <a:ext cx="5091297" cy="66751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7167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bank is partially or fully dead &amp; functional.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2EA6F-44E2-4D47-9010-A71AAE95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 defect</a:t>
            </a:r>
            <a:r>
              <a:rPr lang="ko-KR" altLang="en-US" dirty="0"/>
              <a:t> </a:t>
            </a:r>
            <a:r>
              <a:rPr lang="en-US" altLang="ko-KR" dirty="0"/>
              <a:t>prediction with test logs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95148-E5BC-4A94-B031-1F47F9BC0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89" y="1434370"/>
            <a:ext cx="8779802" cy="48318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Clues for prediction</a:t>
            </a: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DE701A-C4B1-F59F-BED6-35521058EF90}"/>
              </a:ext>
            </a:extLst>
          </p:cNvPr>
          <p:cNvSpPr/>
          <p:nvPr/>
        </p:nvSpPr>
        <p:spPr bwMode="auto">
          <a:xfrm>
            <a:off x="1512884" y="1956638"/>
            <a:ext cx="4310256" cy="6675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Is there CDC failed?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52E49A-7DD7-45A8-61D4-50CC0A56B713}"/>
              </a:ext>
            </a:extLst>
          </p:cNvPr>
          <p:cNvSpPr/>
          <p:nvPr/>
        </p:nvSpPr>
        <p:spPr bwMode="auto">
          <a:xfrm>
            <a:off x="1511775" y="3676405"/>
            <a:ext cx="4310259" cy="6675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Failed at March or Scan test? or failed both?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19474F-844C-B42F-B9BA-5C698208D272}"/>
              </a:ext>
            </a:extLst>
          </p:cNvPr>
          <p:cNvSpPr/>
          <p:nvPr/>
        </p:nvSpPr>
        <p:spPr bwMode="auto">
          <a:xfrm>
            <a:off x="1506078" y="4547982"/>
            <a:ext cx="4310259" cy="6675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Which bank showed 16 failing addresses?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FF7A96-6DA4-0199-DB00-DFBA490FCA06}"/>
              </a:ext>
            </a:extLst>
          </p:cNvPr>
          <p:cNvSpPr/>
          <p:nvPr/>
        </p:nvSpPr>
        <p:spPr bwMode="auto">
          <a:xfrm>
            <a:off x="1506078" y="5430523"/>
            <a:ext cx="4310259" cy="6675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Failing address count is 16 or less?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What are the failing addresses?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34991A5-01A5-2FCF-6DAA-E188F8BE5F2E}"/>
              </a:ext>
            </a:extLst>
          </p:cNvPr>
          <p:cNvSpPr/>
          <p:nvPr/>
        </p:nvSpPr>
        <p:spPr bwMode="auto">
          <a:xfrm>
            <a:off x="5823136" y="2800079"/>
            <a:ext cx="5091297" cy="66751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7167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Edge located banks have higher risk of crack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37FD450A-586A-CAF4-3995-130207FC8889}"/>
              </a:ext>
            </a:extLst>
          </p:cNvPr>
          <p:cNvSpPr/>
          <p:nvPr/>
        </p:nvSpPr>
        <p:spPr bwMode="auto">
          <a:xfrm>
            <a:off x="1512326" y="2800079"/>
            <a:ext cx="4310259" cy="6675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Where is the failed bank located?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927424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EA6F-44E2-4D47-9010-A71AAE95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 Failure Case Study _ Silicon inner circuitry damage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C785CF-773E-74FE-D000-E3546F8E7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608893"/>
              </p:ext>
            </p:extLst>
          </p:nvPr>
        </p:nvGraphicFramePr>
        <p:xfrm>
          <a:off x="588262" y="4707735"/>
          <a:ext cx="7300373" cy="92008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87416">
                  <a:extLst>
                    <a:ext uri="{9D8B030D-6E8A-4147-A177-3AD203B41FA5}">
                      <a16:colId xmlns:a16="http://schemas.microsoft.com/office/drawing/2014/main" val="1653497213"/>
                    </a:ext>
                  </a:extLst>
                </a:gridCol>
                <a:gridCol w="270992">
                  <a:extLst>
                    <a:ext uri="{9D8B030D-6E8A-4147-A177-3AD203B41FA5}">
                      <a16:colId xmlns:a16="http://schemas.microsoft.com/office/drawing/2014/main" val="335901736"/>
                    </a:ext>
                  </a:extLst>
                </a:gridCol>
                <a:gridCol w="427017">
                  <a:extLst>
                    <a:ext uri="{9D8B030D-6E8A-4147-A177-3AD203B41FA5}">
                      <a16:colId xmlns:a16="http://schemas.microsoft.com/office/drawing/2014/main" val="3574990400"/>
                    </a:ext>
                  </a:extLst>
                </a:gridCol>
                <a:gridCol w="287416">
                  <a:extLst>
                    <a:ext uri="{9D8B030D-6E8A-4147-A177-3AD203B41FA5}">
                      <a16:colId xmlns:a16="http://schemas.microsoft.com/office/drawing/2014/main" val="1411234414"/>
                    </a:ext>
                  </a:extLst>
                </a:gridCol>
                <a:gridCol w="689799">
                  <a:extLst>
                    <a:ext uri="{9D8B030D-6E8A-4147-A177-3AD203B41FA5}">
                      <a16:colId xmlns:a16="http://schemas.microsoft.com/office/drawing/2014/main" val="2340574524"/>
                    </a:ext>
                  </a:extLst>
                </a:gridCol>
                <a:gridCol w="3859591">
                  <a:extLst>
                    <a:ext uri="{9D8B030D-6E8A-4147-A177-3AD203B41FA5}">
                      <a16:colId xmlns:a16="http://schemas.microsoft.com/office/drawing/2014/main" val="2384198136"/>
                    </a:ext>
                  </a:extLst>
                </a:gridCol>
                <a:gridCol w="985428">
                  <a:extLst>
                    <a:ext uri="{9D8B030D-6E8A-4147-A177-3AD203B41FA5}">
                      <a16:colId xmlns:a16="http://schemas.microsoft.com/office/drawing/2014/main" val="978380374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3684290087"/>
                    </a:ext>
                  </a:extLst>
                </a:gridCol>
              </a:tblGrid>
              <a:tr h="1820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HBM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Channel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Bank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Failed_Test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failed_address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failed_address_count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Fail_mode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63608365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March &amp; Scan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[0x14, 0x12, 0x18, 0x8, 0x1c, 0x0, 0xa, 0x1e, 0xe, 0x16, 0x6, 0x1a, 0xc, 0x4, 0x10, 0x2]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Gross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43726709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J0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March &amp; Scan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[0x14, 0x12, 0x18, 0x8, 0x1c, 0x0, 0xa, 0x1e, 0xe, 0x16, 0x6, 0x1a, 0xc, 0x4, 0x10, 0x2]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Gross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5713481"/>
                  </a:ext>
                </a:extLst>
              </a:tr>
              <a:tr h="1820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March &amp; Scan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[0x14, 0x12, 0x18, 0x8, 0x1c, 0x0, 0xa, 0x1e, 0xe, 0x16, 0x6, 0x1a, 0xc, 0x4, 0x10, 0x2]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Gross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91584136"/>
                  </a:ext>
                </a:extLst>
              </a:tr>
              <a:tr h="191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March &amp; Scan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[0x14, 0x12, 0x18, 0x8, 0x1c, 0x0, 0xa, 0x1e, 0xe, 0x16, 0x6, 0x1a, 0xc, 0x4, 0x10, 0x2]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Gross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64176078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14DCFC-8A03-B530-2746-0FECE943790B}"/>
              </a:ext>
            </a:extLst>
          </p:cNvPr>
          <p:cNvSpPr/>
          <p:nvPr/>
        </p:nvSpPr>
        <p:spPr bwMode="auto">
          <a:xfrm>
            <a:off x="580781" y="1486634"/>
            <a:ext cx="4184948" cy="4308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50" b="1" dirty="0">
                <a:solidFill>
                  <a:schemeClr val="bg1"/>
                </a:solidFill>
              </a:rPr>
              <a:t>Is there CDC failed? No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900" b="1" dirty="0">
                <a:solidFill>
                  <a:schemeClr val="bg1"/>
                </a:solidFill>
              </a:rPr>
              <a:t>Possibly not crack related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7B53D7-9156-5D2B-66E5-B02E7CB9F586}"/>
              </a:ext>
            </a:extLst>
          </p:cNvPr>
          <p:cNvSpPr/>
          <p:nvPr/>
        </p:nvSpPr>
        <p:spPr bwMode="auto">
          <a:xfrm>
            <a:off x="588263" y="2564349"/>
            <a:ext cx="4184948" cy="4308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50" b="1" dirty="0">
                <a:solidFill>
                  <a:schemeClr val="bg1"/>
                </a:solidFill>
              </a:rPr>
              <a:t>Failed at March or Scan test? or failed both?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900" b="1" dirty="0">
                <a:solidFill>
                  <a:schemeClr val="bg1"/>
                </a:solidFill>
              </a:rPr>
              <a:t>Failed both, the banks are fully dead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6187B8-20F6-CC54-6967-69C457D9F323}"/>
              </a:ext>
            </a:extLst>
          </p:cNvPr>
          <p:cNvSpPr/>
          <p:nvPr/>
        </p:nvSpPr>
        <p:spPr bwMode="auto">
          <a:xfrm>
            <a:off x="580781" y="3119254"/>
            <a:ext cx="4184948" cy="64008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50" b="1" dirty="0">
                <a:solidFill>
                  <a:schemeClr val="bg1"/>
                </a:solidFill>
              </a:rPr>
              <a:t>Which bank showed 16 failing addresses?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900" b="1" dirty="0">
                <a:solidFill>
                  <a:schemeClr val="bg1"/>
                </a:solidFill>
              </a:rPr>
              <a:t>All fail banks have 16 addresses.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900" b="1" dirty="0">
                <a:solidFill>
                  <a:schemeClr val="bg1"/>
                </a:solidFill>
              </a:rPr>
              <a:t>Rest of 15 banks B,C,..H&amp;P are possibly failed as well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1213E7-D4A6-2252-3FC8-24CEF1D29903}"/>
              </a:ext>
            </a:extLst>
          </p:cNvPr>
          <p:cNvSpPr/>
          <p:nvPr/>
        </p:nvSpPr>
        <p:spPr bwMode="auto">
          <a:xfrm>
            <a:off x="580781" y="3852773"/>
            <a:ext cx="4184948" cy="68413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50" b="1" dirty="0">
                <a:solidFill>
                  <a:schemeClr val="bg1"/>
                </a:solidFill>
              </a:rPr>
              <a:t>Failing address count is 16 or less?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50" b="1" dirty="0">
                <a:solidFill>
                  <a:schemeClr val="bg1"/>
                </a:solidFill>
              </a:rPr>
              <a:t>What are the failing addresses?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900" b="1" dirty="0">
                <a:solidFill>
                  <a:schemeClr val="bg1"/>
                </a:solidFill>
              </a:rPr>
              <a:t>16 addresses failed and they are continuous.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900" b="1" dirty="0">
                <a:solidFill>
                  <a:schemeClr val="bg1"/>
                </a:solidFill>
              </a:rPr>
              <a:t>The banks are fully dead.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3B76E5-3D29-67B2-4B44-EABEB59640BA}"/>
              </a:ext>
            </a:extLst>
          </p:cNvPr>
          <p:cNvSpPr/>
          <p:nvPr/>
        </p:nvSpPr>
        <p:spPr bwMode="auto">
          <a:xfrm>
            <a:off x="580781" y="2026632"/>
            <a:ext cx="4184948" cy="4308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50" b="1" dirty="0">
                <a:solidFill>
                  <a:schemeClr val="bg1"/>
                </a:solidFill>
              </a:rPr>
              <a:t>Where is the failed bank located?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900" b="1" dirty="0">
                <a:solidFill>
                  <a:schemeClr val="bg1"/>
                </a:solidFill>
              </a:rPr>
              <a:t>All A0 banks of each channel at the die top edge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6989FF7-0286-7CB4-341D-EC839EE5380B}"/>
              </a:ext>
            </a:extLst>
          </p:cNvPr>
          <p:cNvSpPr/>
          <p:nvPr/>
        </p:nvSpPr>
        <p:spPr bwMode="auto">
          <a:xfrm>
            <a:off x="588262" y="5737846"/>
            <a:ext cx="7300373" cy="838554"/>
          </a:xfrm>
          <a:prstGeom prst="roundRect">
            <a:avLst/>
          </a:prstGeom>
          <a:noFill/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/>
                </a:solidFill>
              </a:rPr>
              <a:t>Review Result</a:t>
            </a:r>
          </a:p>
          <a:p>
            <a:pPr marL="742933" lvl="1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</a:rPr>
              <a:t>Entire banks are not working due to Power supply or defective control circuitry.</a:t>
            </a:r>
          </a:p>
          <a:p>
            <a:pPr marL="742933" lvl="1" indent="-285750"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1"/>
                </a:solidFill>
              </a:rPr>
              <a:t>The banks or memory cells are not defective. </a:t>
            </a:r>
            <a:r>
              <a:rPr lang="en-US" sz="1200" b="1" dirty="0">
                <a:solidFill>
                  <a:schemeClr val="tx1"/>
                </a:solidFill>
              </a:rPr>
              <a:t>Buffer die or memory controller problem.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912D5A-98DE-F415-6E2B-6009D745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897" y="1529599"/>
            <a:ext cx="2968739" cy="30729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B10984-8046-DD4F-B476-C542BEB16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321" y="1735644"/>
            <a:ext cx="3912288" cy="37430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89FB7B-2886-DB2F-1119-DAF2FECD4B6B}"/>
              </a:ext>
            </a:extLst>
          </p:cNvPr>
          <p:cNvSpPr txBox="1"/>
          <p:nvPr/>
        </p:nvSpPr>
        <p:spPr>
          <a:xfrm>
            <a:off x="5392645" y="2862407"/>
            <a:ext cx="221215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1"/>
              </a:buClr>
              <a:buSzPct val="60000"/>
            </a:pPr>
            <a:r>
              <a:rPr lang="en-US" altLang="ko-KR" sz="1200" b="1" dirty="0"/>
              <a:t>CH</a:t>
            </a:r>
          </a:p>
          <a:p>
            <a:pPr algn="ctr">
              <a:buClr>
                <a:schemeClr val="accent1"/>
              </a:buClr>
              <a:buSzPct val="60000"/>
            </a:pPr>
            <a:r>
              <a:rPr lang="en-US" altLang="ko-KR" sz="1200" b="1" dirty="0"/>
              <a:t>I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30C8-BED3-2C74-9B62-7E63C9E44931}"/>
              </a:ext>
            </a:extLst>
          </p:cNvPr>
          <p:cNvSpPr txBox="1"/>
          <p:nvPr/>
        </p:nvSpPr>
        <p:spPr>
          <a:xfrm>
            <a:off x="6048738" y="2844328"/>
            <a:ext cx="221215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1"/>
              </a:buClr>
              <a:buSzPct val="60000"/>
            </a:pPr>
            <a:r>
              <a:rPr lang="en-US" altLang="ko-KR" sz="1200" b="1" dirty="0"/>
              <a:t>CH</a:t>
            </a:r>
          </a:p>
          <a:p>
            <a:pPr algn="ctr">
              <a:buClr>
                <a:schemeClr val="accent1"/>
              </a:buClr>
              <a:buSzPct val="60000"/>
            </a:pPr>
            <a:r>
              <a:rPr lang="en-US" altLang="ko-KR" sz="1200" b="1" dirty="0"/>
              <a:t>J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4F48B-1C51-A1C6-B4EA-25F7427322A7}"/>
              </a:ext>
            </a:extLst>
          </p:cNvPr>
          <p:cNvSpPr txBox="1"/>
          <p:nvPr/>
        </p:nvSpPr>
        <p:spPr>
          <a:xfrm>
            <a:off x="6712577" y="2857245"/>
            <a:ext cx="221215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1"/>
              </a:buClr>
              <a:buSzPct val="60000"/>
            </a:pPr>
            <a:r>
              <a:rPr lang="en-US" altLang="ko-KR" sz="1200" b="1" dirty="0"/>
              <a:t>CH</a:t>
            </a:r>
          </a:p>
          <a:p>
            <a:pPr algn="ctr">
              <a:buClr>
                <a:schemeClr val="accent1"/>
              </a:buClr>
              <a:buSzPct val="60000"/>
            </a:pPr>
            <a:r>
              <a:rPr lang="en-US" altLang="ko-KR" sz="1200" b="1" dirty="0"/>
              <a:t>K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CB6F5-3623-4B39-2527-5F75A7A4C6CC}"/>
              </a:ext>
            </a:extLst>
          </p:cNvPr>
          <p:cNvSpPr txBox="1"/>
          <p:nvPr/>
        </p:nvSpPr>
        <p:spPr>
          <a:xfrm>
            <a:off x="7353172" y="2862413"/>
            <a:ext cx="221215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1"/>
              </a:buClr>
              <a:buSzPct val="60000"/>
            </a:pPr>
            <a:r>
              <a:rPr lang="en-US" altLang="ko-KR" sz="1200" b="1" dirty="0"/>
              <a:t>CH</a:t>
            </a:r>
          </a:p>
          <a:p>
            <a:pPr algn="ctr">
              <a:buClr>
                <a:schemeClr val="accent1"/>
              </a:buClr>
              <a:buSzPct val="60000"/>
            </a:pPr>
            <a:r>
              <a:rPr lang="en-US" altLang="ko-KR" sz="1200" b="1" dirty="0"/>
              <a:t>L</a:t>
            </a:r>
            <a:endParaRPr lang="ko-KR" altLang="en-US" sz="1200" b="1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4889436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A33D5-A73D-3279-DBA6-D20431E7B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12"/>
          <a:stretch/>
        </p:blipFill>
        <p:spPr>
          <a:xfrm>
            <a:off x="5384157" y="1465349"/>
            <a:ext cx="2804484" cy="3012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72EA6F-44E2-4D47-9010-A71AAE95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 Failure Case Study _ Lateral Crack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14DCFC-8A03-B530-2746-0FECE943790B}"/>
              </a:ext>
            </a:extLst>
          </p:cNvPr>
          <p:cNvSpPr/>
          <p:nvPr/>
        </p:nvSpPr>
        <p:spPr bwMode="auto">
          <a:xfrm>
            <a:off x="580781" y="1465349"/>
            <a:ext cx="4471666" cy="44281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Is there CDC failed? No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7B53D7-9156-5D2B-66E5-B02E7CB9F586}"/>
              </a:ext>
            </a:extLst>
          </p:cNvPr>
          <p:cNvSpPr/>
          <p:nvPr/>
        </p:nvSpPr>
        <p:spPr bwMode="auto">
          <a:xfrm>
            <a:off x="588263" y="2595528"/>
            <a:ext cx="4471666" cy="44281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Failed at March or Scan test? or failed both?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Failed both, the banks are fully or partially dead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6187B8-20F6-CC54-6967-69C457D9F323}"/>
              </a:ext>
            </a:extLst>
          </p:cNvPr>
          <p:cNvSpPr/>
          <p:nvPr/>
        </p:nvSpPr>
        <p:spPr bwMode="auto">
          <a:xfrm>
            <a:off x="580781" y="3177918"/>
            <a:ext cx="4471666" cy="53661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Which bank showed 16 failing addresses?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All fail banks have 16 addresses.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Rest of 15 banks J,K,L..P are possibly failed as well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1213E7-D4A6-2252-3FC8-24CEF1D29903}"/>
              </a:ext>
            </a:extLst>
          </p:cNvPr>
          <p:cNvSpPr/>
          <p:nvPr/>
        </p:nvSpPr>
        <p:spPr bwMode="auto">
          <a:xfrm>
            <a:off x="555207" y="3830835"/>
            <a:ext cx="4471666" cy="8385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Failing address count is 16 or less?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What are the failing addresses?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16 addresses failed and they are continuous.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The banks are fully dead.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3B76E5-3D29-67B2-4B44-EABEB59640BA}"/>
              </a:ext>
            </a:extLst>
          </p:cNvPr>
          <p:cNvSpPr/>
          <p:nvPr/>
        </p:nvSpPr>
        <p:spPr bwMode="auto">
          <a:xfrm>
            <a:off x="580781" y="2046460"/>
            <a:ext cx="4471666" cy="44281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Where is the failed bank located?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Bottom Corner, Bank I0 in Ch A &amp; B 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C370FC4-AC9C-ED43-DC98-4C8F928BDAB2}"/>
              </a:ext>
            </a:extLst>
          </p:cNvPr>
          <p:cNvSpPr/>
          <p:nvPr/>
        </p:nvSpPr>
        <p:spPr bwMode="auto">
          <a:xfrm rot="10800000">
            <a:off x="5729418" y="2971834"/>
            <a:ext cx="232475" cy="1034506"/>
          </a:xfrm>
          <a:prstGeom prst="downArrow">
            <a:avLst/>
          </a:prstGeom>
          <a:noFill/>
          <a:ln w="1905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0339D6E-C2F0-7225-A06A-BF74FBD1D142}"/>
              </a:ext>
            </a:extLst>
          </p:cNvPr>
          <p:cNvSpPr/>
          <p:nvPr/>
        </p:nvSpPr>
        <p:spPr bwMode="auto">
          <a:xfrm rot="10800000">
            <a:off x="6386521" y="2971832"/>
            <a:ext cx="232475" cy="1034506"/>
          </a:xfrm>
          <a:prstGeom prst="downArrow">
            <a:avLst/>
          </a:prstGeom>
          <a:noFill/>
          <a:ln w="1905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6989FF7-0286-7CB4-341D-EC839EE5380B}"/>
              </a:ext>
            </a:extLst>
          </p:cNvPr>
          <p:cNvSpPr/>
          <p:nvPr/>
        </p:nvSpPr>
        <p:spPr bwMode="auto">
          <a:xfrm>
            <a:off x="588262" y="5624250"/>
            <a:ext cx="7672337" cy="838554"/>
          </a:xfrm>
          <a:prstGeom prst="roundRect">
            <a:avLst/>
          </a:prstGeom>
          <a:noFill/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/>
                </a:solidFill>
              </a:rPr>
              <a:t>Review Result</a:t>
            </a:r>
          </a:p>
          <a:p>
            <a:pPr marL="742933" lvl="1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Banks located bottom left corner are dead. (Banks A to H are functional.)  </a:t>
            </a:r>
          </a:p>
          <a:p>
            <a:pPr marL="742933" lvl="1" indent="-2857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tx1"/>
                </a:solidFill>
              </a:rPr>
              <a:t>The banks located corner edge are defective. Possibly crack related 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681648-762F-9DC3-5410-6189E1DD9578}"/>
              </a:ext>
            </a:extLst>
          </p:cNvPr>
          <p:cNvSpPr/>
          <p:nvPr/>
        </p:nvSpPr>
        <p:spPr bwMode="auto">
          <a:xfrm>
            <a:off x="5308355" y="3027966"/>
            <a:ext cx="116051" cy="1327427"/>
          </a:xfrm>
          <a:prstGeom prst="round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EFC86F-7E8E-CFAA-E50C-ADA6E934B2F2}"/>
              </a:ext>
            </a:extLst>
          </p:cNvPr>
          <p:cNvSpPr/>
          <p:nvPr/>
        </p:nvSpPr>
        <p:spPr bwMode="auto">
          <a:xfrm rot="5400000">
            <a:off x="6109950" y="3814601"/>
            <a:ext cx="116051" cy="1327427"/>
          </a:xfrm>
          <a:prstGeom prst="round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D1E0F6-3C1B-68F7-30EF-37685B8D5C38}"/>
              </a:ext>
            </a:extLst>
          </p:cNvPr>
          <p:cNvSpPr/>
          <p:nvPr/>
        </p:nvSpPr>
        <p:spPr bwMode="auto">
          <a:xfrm rot="5400000">
            <a:off x="5529029" y="4546334"/>
            <a:ext cx="116051" cy="284724"/>
          </a:xfrm>
          <a:prstGeom prst="round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FF04C-AE95-5FCD-1307-8525ED8652A7}"/>
              </a:ext>
            </a:extLst>
          </p:cNvPr>
          <p:cNvSpPr txBox="1"/>
          <p:nvPr/>
        </p:nvSpPr>
        <p:spPr>
          <a:xfrm>
            <a:off x="5795853" y="4608710"/>
            <a:ext cx="164628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200" dirty="0"/>
              <a:t>: Possible crack location</a:t>
            </a:r>
            <a:endParaRPr lang="ko-KR" altLang="en-US" sz="12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4F9A804-12A0-1DA1-D0F3-9C08B15AF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5151"/>
              </p:ext>
            </p:extLst>
          </p:nvPr>
        </p:nvGraphicFramePr>
        <p:xfrm>
          <a:off x="588262" y="4849614"/>
          <a:ext cx="7672337" cy="632127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302061">
                  <a:extLst>
                    <a:ext uri="{9D8B030D-6E8A-4147-A177-3AD203B41FA5}">
                      <a16:colId xmlns:a16="http://schemas.microsoft.com/office/drawing/2014/main" val="209890966"/>
                    </a:ext>
                  </a:extLst>
                </a:gridCol>
                <a:gridCol w="284800">
                  <a:extLst>
                    <a:ext uri="{9D8B030D-6E8A-4147-A177-3AD203B41FA5}">
                      <a16:colId xmlns:a16="http://schemas.microsoft.com/office/drawing/2014/main" val="2628572958"/>
                    </a:ext>
                  </a:extLst>
                </a:gridCol>
                <a:gridCol w="448776">
                  <a:extLst>
                    <a:ext uri="{9D8B030D-6E8A-4147-A177-3AD203B41FA5}">
                      <a16:colId xmlns:a16="http://schemas.microsoft.com/office/drawing/2014/main" val="2848050185"/>
                    </a:ext>
                  </a:extLst>
                </a:gridCol>
                <a:gridCol w="302061">
                  <a:extLst>
                    <a:ext uri="{9D8B030D-6E8A-4147-A177-3AD203B41FA5}">
                      <a16:colId xmlns:a16="http://schemas.microsoft.com/office/drawing/2014/main" val="936354827"/>
                    </a:ext>
                  </a:extLst>
                </a:gridCol>
                <a:gridCol w="724945">
                  <a:extLst>
                    <a:ext uri="{9D8B030D-6E8A-4147-A177-3AD203B41FA5}">
                      <a16:colId xmlns:a16="http://schemas.microsoft.com/office/drawing/2014/main" val="304377171"/>
                    </a:ext>
                  </a:extLst>
                </a:gridCol>
                <a:gridCol w="4056240">
                  <a:extLst>
                    <a:ext uri="{9D8B030D-6E8A-4147-A177-3AD203B41FA5}">
                      <a16:colId xmlns:a16="http://schemas.microsoft.com/office/drawing/2014/main" val="3257892000"/>
                    </a:ext>
                  </a:extLst>
                </a:gridCol>
                <a:gridCol w="1035636">
                  <a:extLst>
                    <a:ext uri="{9D8B030D-6E8A-4147-A177-3AD203B41FA5}">
                      <a16:colId xmlns:a16="http://schemas.microsoft.com/office/drawing/2014/main" val="1970543679"/>
                    </a:ext>
                  </a:extLst>
                </a:gridCol>
                <a:gridCol w="517818">
                  <a:extLst>
                    <a:ext uri="{9D8B030D-6E8A-4147-A177-3AD203B41FA5}">
                      <a16:colId xmlns:a16="http://schemas.microsoft.com/office/drawing/2014/main" val="981181650"/>
                    </a:ext>
                  </a:extLst>
                </a:gridCol>
              </a:tblGrid>
              <a:tr h="210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HBM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Channel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Bank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Failed_Test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failed_address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failed_address_count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Fail_mode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extLst>
                  <a:ext uri="{0D108BD9-81ED-4DB2-BD59-A6C34878D82A}">
                    <a16:rowId xmlns:a16="http://schemas.microsoft.com/office/drawing/2014/main" val="4241037024"/>
                  </a:ext>
                </a:extLst>
              </a:tr>
              <a:tr h="210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I0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March &amp; Scan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[0xa, 0x16, 0x6, 0x0, 0x1c, 0x12, 0x1e, 0xe, 0x2, 0x4, 0x18, 0x1a, 0xc, 0x8, 0x14, 0x10]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cell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extLst>
                  <a:ext uri="{0D108BD9-81ED-4DB2-BD59-A6C34878D82A}">
                    <a16:rowId xmlns:a16="http://schemas.microsoft.com/office/drawing/2014/main" val="839121184"/>
                  </a:ext>
                </a:extLst>
              </a:tr>
              <a:tr h="210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I0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March &amp; Scan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[0xa, 0x16, 0x6, 0x0, 0x1c, 0x12, 0x1e, 0xe, 0x2, 0x4, 0x18, 0x1a, 0xc, 0x8, 0x14, 0x10]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cell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extLst>
                  <a:ext uri="{0D108BD9-81ED-4DB2-BD59-A6C34878D82A}">
                    <a16:rowId xmlns:a16="http://schemas.microsoft.com/office/drawing/2014/main" val="5914486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BEE59B57-86F4-7A62-1F38-E6B3AB69F4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8493653" y="1457296"/>
            <a:ext cx="2603260" cy="18526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7935A3-B24E-68CF-F192-EB5AB9D7FFE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40000" contrast="40000"/>
          </a:blip>
          <a:stretch>
            <a:fillRect/>
          </a:stretch>
        </p:blipFill>
        <p:spPr>
          <a:xfrm>
            <a:off x="8502601" y="3610013"/>
            <a:ext cx="2603260" cy="185265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8B6720-F35C-AC9A-66E7-49F3B5C7BBF3}"/>
              </a:ext>
            </a:extLst>
          </p:cNvPr>
          <p:cNvCxnSpPr/>
          <p:nvPr/>
        </p:nvCxnSpPr>
        <p:spPr>
          <a:xfrm flipH="1">
            <a:off x="10631837" y="2046460"/>
            <a:ext cx="139485" cy="131052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3E29B9-83ED-950E-5E81-33E8FC4C9ED0}"/>
              </a:ext>
            </a:extLst>
          </p:cNvPr>
          <p:cNvCxnSpPr>
            <a:cxnSpLocks/>
          </p:cNvCxnSpPr>
          <p:nvPr/>
        </p:nvCxnSpPr>
        <p:spPr>
          <a:xfrm flipV="1">
            <a:off x="9559870" y="2594542"/>
            <a:ext cx="0" cy="222394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BC2720-2F1E-F96A-B339-B52823C42FB3}"/>
              </a:ext>
            </a:extLst>
          </p:cNvPr>
          <p:cNvCxnSpPr>
            <a:cxnSpLocks/>
          </p:cNvCxnSpPr>
          <p:nvPr/>
        </p:nvCxnSpPr>
        <p:spPr>
          <a:xfrm flipH="1">
            <a:off x="10324453" y="4175405"/>
            <a:ext cx="191146" cy="149414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5D20D7-7F4C-1B93-EE40-BC20B7577996}"/>
              </a:ext>
            </a:extLst>
          </p:cNvPr>
          <p:cNvSpPr txBox="1"/>
          <p:nvPr/>
        </p:nvSpPr>
        <p:spPr>
          <a:xfrm>
            <a:off x="9928367" y="1686757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800" dirty="0">
                <a:solidFill>
                  <a:schemeClr val="accent5"/>
                </a:solidFill>
              </a:rPr>
              <a:t>Crack</a:t>
            </a:r>
            <a:endParaRPr lang="ko-KR" altLang="en-US" sz="1800" dirty="0">
              <a:solidFill>
                <a:schemeClr val="accent5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7FC797-8BC9-8AE8-6364-CC75DDD1BE5E}"/>
              </a:ext>
            </a:extLst>
          </p:cNvPr>
          <p:cNvSpPr txBox="1"/>
          <p:nvPr/>
        </p:nvSpPr>
        <p:spPr>
          <a:xfrm>
            <a:off x="10168593" y="3819542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800" dirty="0">
                <a:solidFill>
                  <a:schemeClr val="accent5"/>
                </a:solidFill>
              </a:rPr>
              <a:t>Crack</a:t>
            </a:r>
            <a:endParaRPr lang="ko-KR" altLang="en-US" sz="1800" dirty="0">
              <a:solidFill>
                <a:schemeClr val="accent5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1B4C78-70E8-53CE-1353-63661C6F99F1}"/>
              </a:ext>
            </a:extLst>
          </p:cNvPr>
          <p:cNvSpPr txBox="1"/>
          <p:nvPr/>
        </p:nvSpPr>
        <p:spPr>
          <a:xfrm>
            <a:off x="9405981" y="2838836"/>
            <a:ext cx="30777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100" dirty="0">
                <a:solidFill>
                  <a:schemeClr val="accent5"/>
                </a:solidFill>
              </a:rPr>
              <a:t>CDC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9C6683-7DBB-0210-7B91-B54FA1D188EE}"/>
              </a:ext>
            </a:extLst>
          </p:cNvPr>
          <p:cNvSpPr txBox="1"/>
          <p:nvPr/>
        </p:nvSpPr>
        <p:spPr>
          <a:xfrm>
            <a:off x="8502601" y="1465349"/>
            <a:ext cx="299313" cy="18466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200" b="1" dirty="0"/>
              <a:t>PFA</a:t>
            </a:r>
            <a:endParaRPr lang="ko-KR" alt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BB992-4742-2824-C020-C93AE3954B70}"/>
              </a:ext>
            </a:extLst>
          </p:cNvPr>
          <p:cNvSpPr txBox="1"/>
          <p:nvPr/>
        </p:nvSpPr>
        <p:spPr>
          <a:xfrm>
            <a:off x="5654255" y="2327724"/>
            <a:ext cx="33342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1"/>
              </a:buClr>
              <a:buSzPct val="60000"/>
            </a:pPr>
            <a:r>
              <a:rPr lang="en-US" altLang="ko-KR" sz="1800" dirty="0"/>
              <a:t>CH</a:t>
            </a:r>
          </a:p>
          <a:p>
            <a:pPr algn="ctr">
              <a:buClr>
                <a:schemeClr val="accent1"/>
              </a:buClr>
              <a:buSzPct val="60000"/>
            </a:pPr>
            <a:r>
              <a:rPr lang="en-US" altLang="ko-KR" sz="1800" dirty="0"/>
              <a:t>A</a:t>
            </a:r>
            <a:endParaRPr lang="ko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D13DA-699F-7353-CCC4-9632C73D1858}"/>
              </a:ext>
            </a:extLst>
          </p:cNvPr>
          <p:cNvSpPr txBox="1"/>
          <p:nvPr/>
        </p:nvSpPr>
        <p:spPr>
          <a:xfrm>
            <a:off x="6287435" y="2325023"/>
            <a:ext cx="33342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1"/>
              </a:buClr>
              <a:buSzPct val="60000"/>
            </a:pPr>
            <a:r>
              <a:rPr lang="en-US" altLang="ko-KR" sz="1800" dirty="0"/>
              <a:t>CH</a:t>
            </a:r>
          </a:p>
          <a:p>
            <a:pPr algn="ctr">
              <a:buClr>
                <a:schemeClr val="accent1"/>
              </a:buClr>
              <a:buSzPct val="60000"/>
            </a:pPr>
            <a:r>
              <a:rPr lang="en-US" altLang="ko-KR" sz="1800" dirty="0"/>
              <a:t>B</a:t>
            </a:r>
            <a:endParaRPr lang="ko-KR" altLang="en-US" sz="18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36159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EF031D9-0F05-1EBD-39A9-67D2BAE04AA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40000"/>
          </a:blip>
          <a:stretch>
            <a:fillRect/>
          </a:stretch>
        </p:blipFill>
        <p:spPr>
          <a:xfrm>
            <a:off x="8619572" y="1436351"/>
            <a:ext cx="2715803" cy="2710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C0F10D-8245-BA4D-8DEC-0317461EA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609" y="1467277"/>
            <a:ext cx="2756916" cy="2881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72EA6F-44E2-4D47-9010-A71AAE95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 Failure Case Study _ Vertical Crack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14DCFC-8A03-B530-2746-0FECE943790B}"/>
              </a:ext>
            </a:extLst>
          </p:cNvPr>
          <p:cNvSpPr/>
          <p:nvPr/>
        </p:nvSpPr>
        <p:spPr bwMode="auto">
          <a:xfrm>
            <a:off x="580781" y="1465349"/>
            <a:ext cx="4471666" cy="44281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Is there CDC failed? No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7B53D7-9156-5D2B-66E5-B02E7CB9F586}"/>
              </a:ext>
            </a:extLst>
          </p:cNvPr>
          <p:cNvSpPr/>
          <p:nvPr/>
        </p:nvSpPr>
        <p:spPr bwMode="auto">
          <a:xfrm>
            <a:off x="588263" y="2595528"/>
            <a:ext cx="4471666" cy="44281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Failed at March or Scan test? or failed both?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Failed both, the banks are fully or partially dead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6187B8-20F6-CC54-6967-69C457D9F323}"/>
              </a:ext>
            </a:extLst>
          </p:cNvPr>
          <p:cNvSpPr/>
          <p:nvPr/>
        </p:nvSpPr>
        <p:spPr bwMode="auto">
          <a:xfrm>
            <a:off x="580781" y="3177918"/>
            <a:ext cx="4471666" cy="53661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Which bank showed 16 failing addresses?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All fail banks have 16 addresses.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Rest of 15 banks C,D,E..P are possibly failed as well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1213E7-D4A6-2252-3FC8-24CEF1D29903}"/>
              </a:ext>
            </a:extLst>
          </p:cNvPr>
          <p:cNvSpPr/>
          <p:nvPr/>
        </p:nvSpPr>
        <p:spPr bwMode="auto">
          <a:xfrm>
            <a:off x="555207" y="3830835"/>
            <a:ext cx="4471666" cy="8385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Failing address count is 16 or less?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What are the failing addresses?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16 addresses failed and they are continuous.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But the starting address is not 0X0, The banks are partially dead.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3B76E5-3D29-67B2-4B44-EABEB59640BA}"/>
              </a:ext>
            </a:extLst>
          </p:cNvPr>
          <p:cNvSpPr/>
          <p:nvPr/>
        </p:nvSpPr>
        <p:spPr bwMode="auto">
          <a:xfrm>
            <a:off x="580781" y="2046460"/>
            <a:ext cx="4471666" cy="44281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Where is the failed bank located?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Top Corner, Bank B0 in Ch D 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0339D6E-C2F0-7225-A06A-BF74FBD1D142}"/>
              </a:ext>
            </a:extLst>
          </p:cNvPr>
          <p:cNvSpPr/>
          <p:nvPr/>
        </p:nvSpPr>
        <p:spPr bwMode="auto">
          <a:xfrm>
            <a:off x="7455674" y="1901639"/>
            <a:ext cx="232475" cy="1034506"/>
          </a:xfrm>
          <a:prstGeom prst="downArrow">
            <a:avLst/>
          </a:prstGeom>
          <a:noFill/>
          <a:ln w="1905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6989FF7-0286-7CB4-341D-EC839EE5380B}"/>
              </a:ext>
            </a:extLst>
          </p:cNvPr>
          <p:cNvSpPr/>
          <p:nvPr/>
        </p:nvSpPr>
        <p:spPr bwMode="auto">
          <a:xfrm>
            <a:off x="588262" y="5624250"/>
            <a:ext cx="7672337" cy="838554"/>
          </a:xfrm>
          <a:prstGeom prst="roundRect">
            <a:avLst/>
          </a:prstGeom>
          <a:noFill/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/>
                </a:solidFill>
              </a:rPr>
              <a:t>Review Result</a:t>
            </a:r>
          </a:p>
          <a:p>
            <a:pPr marL="742933" lvl="1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Banks located top left corner are partially dead. </a:t>
            </a:r>
          </a:p>
          <a:p>
            <a:pPr marL="1200117" lvl="2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</a:rPr>
              <a:t>Failed address is not starting from zero</a:t>
            </a:r>
          </a:p>
          <a:p>
            <a:pPr marL="742933" lvl="1" indent="-2857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tx1"/>
                </a:solidFill>
              </a:rPr>
              <a:t>The banks located corner edge are defective. Possibly crack related 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681648-762F-9DC3-5410-6189E1DD9578}"/>
              </a:ext>
            </a:extLst>
          </p:cNvPr>
          <p:cNvSpPr/>
          <p:nvPr/>
        </p:nvSpPr>
        <p:spPr bwMode="auto">
          <a:xfrm>
            <a:off x="7964802" y="1464418"/>
            <a:ext cx="116051" cy="1327427"/>
          </a:xfrm>
          <a:prstGeom prst="round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D1E0F6-3C1B-68F7-30EF-37685B8D5C38}"/>
              </a:ext>
            </a:extLst>
          </p:cNvPr>
          <p:cNvSpPr/>
          <p:nvPr/>
        </p:nvSpPr>
        <p:spPr bwMode="auto">
          <a:xfrm rot="5400000">
            <a:off x="5529029" y="4386898"/>
            <a:ext cx="116051" cy="284724"/>
          </a:xfrm>
          <a:prstGeom prst="round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FF04C-AE95-5FCD-1307-8525ED8652A7}"/>
              </a:ext>
            </a:extLst>
          </p:cNvPr>
          <p:cNvSpPr txBox="1"/>
          <p:nvPr/>
        </p:nvSpPr>
        <p:spPr>
          <a:xfrm>
            <a:off x="5795853" y="4444007"/>
            <a:ext cx="164628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200" dirty="0"/>
              <a:t>: Possible crack location</a:t>
            </a:r>
            <a:endParaRPr lang="ko-KR" alt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8B6720-F35C-AC9A-66E7-49F3B5C7BBF3}"/>
              </a:ext>
            </a:extLst>
          </p:cNvPr>
          <p:cNvCxnSpPr/>
          <p:nvPr/>
        </p:nvCxnSpPr>
        <p:spPr>
          <a:xfrm flipH="1">
            <a:off x="9977473" y="2478847"/>
            <a:ext cx="139485" cy="131052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5D20D7-7F4C-1B93-EE40-BC20B7577996}"/>
              </a:ext>
            </a:extLst>
          </p:cNvPr>
          <p:cNvSpPr txBox="1"/>
          <p:nvPr/>
        </p:nvSpPr>
        <p:spPr>
          <a:xfrm>
            <a:off x="10152008" y="2212277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800" dirty="0">
                <a:solidFill>
                  <a:schemeClr val="accent5"/>
                </a:solidFill>
              </a:rPr>
              <a:t>Crack</a:t>
            </a:r>
            <a:endParaRPr lang="ko-KR" altLang="en-US" sz="1800" dirty="0">
              <a:solidFill>
                <a:schemeClr val="accent5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D6D0190-8112-35E6-105E-6FAA761B3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561006"/>
              </p:ext>
            </p:extLst>
          </p:nvPr>
        </p:nvGraphicFramePr>
        <p:xfrm>
          <a:off x="580781" y="4844971"/>
          <a:ext cx="7490418" cy="544125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294899">
                  <a:extLst>
                    <a:ext uri="{9D8B030D-6E8A-4147-A177-3AD203B41FA5}">
                      <a16:colId xmlns:a16="http://schemas.microsoft.com/office/drawing/2014/main" val="3109726543"/>
                    </a:ext>
                  </a:extLst>
                </a:gridCol>
                <a:gridCol w="278047">
                  <a:extLst>
                    <a:ext uri="{9D8B030D-6E8A-4147-A177-3AD203B41FA5}">
                      <a16:colId xmlns:a16="http://schemas.microsoft.com/office/drawing/2014/main" val="1762387647"/>
                    </a:ext>
                  </a:extLst>
                </a:gridCol>
                <a:gridCol w="438134">
                  <a:extLst>
                    <a:ext uri="{9D8B030D-6E8A-4147-A177-3AD203B41FA5}">
                      <a16:colId xmlns:a16="http://schemas.microsoft.com/office/drawing/2014/main" val="2830982584"/>
                    </a:ext>
                  </a:extLst>
                </a:gridCol>
                <a:gridCol w="294899">
                  <a:extLst>
                    <a:ext uri="{9D8B030D-6E8A-4147-A177-3AD203B41FA5}">
                      <a16:colId xmlns:a16="http://schemas.microsoft.com/office/drawing/2014/main" val="2023880267"/>
                    </a:ext>
                  </a:extLst>
                </a:gridCol>
                <a:gridCol w="707756">
                  <a:extLst>
                    <a:ext uri="{9D8B030D-6E8A-4147-A177-3AD203B41FA5}">
                      <a16:colId xmlns:a16="http://schemas.microsoft.com/office/drawing/2014/main" val="2798284738"/>
                    </a:ext>
                  </a:extLst>
                </a:gridCol>
                <a:gridCol w="3960063">
                  <a:extLst>
                    <a:ext uri="{9D8B030D-6E8A-4147-A177-3AD203B41FA5}">
                      <a16:colId xmlns:a16="http://schemas.microsoft.com/office/drawing/2014/main" val="4197520140"/>
                    </a:ext>
                  </a:extLst>
                </a:gridCol>
                <a:gridCol w="1011080">
                  <a:extLst>
                    <a:ext uri="{9D8B030D-6E8A-4147-A177-3AD203B41FA5}">
                      <a16:colId xmlns:a16="http://schemas.microsoft.com/office/drawing/2014/main" val="183570819"/>
                    </a:ext>
                  </a:extLst>
                </a:gridCol>
                <a:gridCol w="505540">
                  <a:extLst>
                    <a:ext uri="{9D8B030D-6E8A-4147-A177-3AD203B41FA5}">
                      <a16:colId xmlns:a16="http://schemas.microsoft.com/office/drawing/2014/main" val="3684015384"/>
                    </a:ext>
                  </a:extLst>
                </a:gridCol>
              </a:tblGrid>
              <a:tr h="210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HBM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Core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Channel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Bank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Failed_Test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failed_address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failed_address_count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Fail_mode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extLst>
                  <a:ext uri="{0D108BD9-81ED-4DB2-BD59-A6C34878D82A}">
                    <a16:rowId xmlns:a16="http://schemas.microsoft.com/office/drawing/2014/main" val="2250977106"/>
                  </a:ext>
                </a:extLst>
              </a:tr>
              <a:tr h="333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H0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B0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March &amp; Scan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[0x1414, 0x140a, 0x1412, 0x1416, 0x141a, 0x141c, 0x140e, 0x1418, 0x141e, 0x1410, 0x140c, 0x1406, 0x1408, 0x1404, 0x1400, 0x1402]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cell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97" marR="6197" marT="6197" marB="0" anchor="ctr"/>
                </a:tc>
                <a:extLst>
                  <a:ext uri="{0D108BD9-81ED-4DB2-BD59-A6C34878D82A}">
                    <a16:rowId xmlns:a16="http://schemas.microsoft.com/office/drawing/2014/main" val="2000874203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977EEE9E-BFE6-14C1-1D86-89AA7C9CD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572" y="4259277"/>
            <a:ext cx="2819351" cy="200693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5CADC0-DF76-1B91-9893-9C68718DF320}"/>
              </a:ext>
            </a:extLst>
          </p:cNvPr>
          <p:cNvCxnSpPr/>
          <p:nvPr/>
        </p:nvCxnSpPr>
        <p:spPr>
          <a:xfrm flipH="1">
            <a:off x="10245990" y="4669389"/>
            <a:ext cx="139485" cy="131052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B63203-7C4B-5870-52E7-E25D4B8E9278}"/>
              </a:ext>
            </a:extLst>
          </p:cNvPr>
          <p:cNvSpPr txBox="1"/>
          <p:nvPr/>
        </p:nvSpPr>
        <p:spPr>
          <a:xfrm>
            <a:off x="8619572" y="1414977"/>
            <a:ext cx="299313" cy="18466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ko-KR" sz="1200" b="1" dirty="0"/>
              <a:t>PFA</a:t>
            </a:r>
            <a:endParaRPr lang="ko-KR" alt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D4DA2-F5EB-362A-97FE-9843E73E988F}"/>
              </a:ext>
            </a:extLst>
          </p:cNvPr>
          <p:cNvSpPr txBox="1"/>
          <p:nvPr/>
        </p:nvSpPr>
        <p:spPr>
          <a:xfrm>
            <a:off x="7418891" y="2968693"/>
            <a:ext cx="33342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1"/>
              </a:buClr>
              <a:buSzPct val="60000"/>
            </a:pPr>
            <a:r>
              <a:rPr lang="en-US" altLang="ko-KR" sz="1800" dirty="0"/>
              <a:t>CH</a:t>
            </a:r>
          </a:p>
          <a:p>
            <a:pPr algn="ctr">
              <a:buClr>
                <a:schemeClr val="accent1"/>
              </a:buClr>
              <a:buSzPct val="60000"/>
            </a:pPr>
            <a:r>
              <a:rPr lang="en-US" altLang="ko-KR" sz="1800" dirty="0"/>
              <a:t>H</a:t>
            </a:r>
            <a:endParaRPr lang="ko-KR" altLang="en-US" sz="18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376440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4E4BF4D-DD43-1201-F8C2-D2E62D680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283" y="1418127"/>
            <a:ext cx="2859699" cy="2155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72EA6F-44E2-4D47-9010-A71AAE95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/>
          <a:lstStyle/>
          <a:p>
            <a:r>
              <a:rPr lang="en-US" dirty="0"/>
              <a:t>HBM Failure Case Study _ Silicon Internal Circuitry – Functional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14DCFC-8A03-B530-2746-0FECE943790B}"/>
              </a:ext>
            </a:extLst>
          </p:cNvPr>
          <p:cNvSpPr/>
          <p:nvPr/>
        </p:nvSpPr>
        <p:spPr bwMode="auto">
          <a:xfrm>
            <a:off x="588263" y="1459055"/>
            <a:ext cx="4471666" cy="2924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Is there CDC failed? No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7B53D7-9156-5D2B-66E5-B02E7CB9F586}"/>
              </a:ext>
            </a:extLst>
          </p:cNvPr>
          <p:cNvSpPr/>
          <p:nvPr/>
        </p:nvSpPr>
        <p:spPr bwMode="auto">
          <a:xfrm>
            <a:off x="588263" y="2470789"/>
            <a:ext cx="4471666" cy="53661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Failed at March or Scan test? or failed both?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Failed both but failing addresses are different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The memory cells are some how functional.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6187B8-20F6-CC54-6967-69C457D9F323}"/>
              </a:ext>
            </a:extLst>
          </p:cNvPr>
          <p:cNvSpPr/>
          <p:nvPr/>
        </p:nvSpPr>
        <p:spPr bwMode="auto">
          <a:xfrm>
            <a:off x="588263" y="3146992"/>
            <a:ext cx="4471666" cy="5950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Which bank showed 16 failing addresses?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All fail banks have 16 addresses.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Rest of 15 banks C,D,E..P are possibly failed as well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1213E7-D4A6-2252-3FC8-24CEF1D29903}"/>
              </a:ext>
            </a:extLst>
          </p:cNvPr>
          <p:cNvSpPr/>
          <p:nvPr/>
        </p:nvSpPr>
        <p:spPr bwMode="auto">
          <a:xfrm>
            <a:off x="568218" y="3881672"/>
            <a:ext cx="4471666" cy="6072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Failing address count is 16 or less?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What are the failing addresses?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16 addresses failed and addresses are random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3B76E5-3D29-67B2-4B44-EABEB59640BA}"/>
              </a:ext>
            </a:extLst>
          </p:cNvPr>
          <p:cNvSpPr/>
          <p:nvPr/>
        </p:nvSpPr>
        <p:spPr bwMode="auto">
          <a:xfrm>
            <a:off x="588263" y="1891111"/>
            <a:ext cx="4471666" cy="44281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Where is the failed bank located?</a:t>
            </a:r>
          </a:p>
          <a:p>
            <a:pPr marL="742933" lvl="1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solidFill>
                  <a:schemeClr val="bg1"/>
                </a:solidFill>
              </a:rPr>
              <a:t>Top Corner, Bank B0 in Ch 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6989FF7-0286-7CB4-341D-EC839EE5380B}"/>
              </a:ext>
            </a:extLst>
          </p:cNvPr>
          <p:cNvSpPr/>
          <p:nvPr/>
        </p:nvSpPr>
        <p:spPr bwMode="auto">
          <a:xfrm>
            <a:off x="588262" y="5624250"/>
            <a:ext cx="7672337" cy="838554"/>
          </a:xfrm>
          <a:prstGeom prst="roundRect">
            <a:avLst/>
          </a:prstGeom>
          <a:noFill/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/>
                </a:solidFill>
              </a:rPr>
              <a:t>Review Result</a:t>
            </a:r>
          </a:p>
          <a:p>
            <a:pPr marL="742933" lvl="1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/>
                </a:solidFill>
              </a:rPr>
              <a:t>Banks located top left corner are functional failure.</a:t>
            </a:r>
          </a:p>
          <a:p>
            <a:pPr marL="742933" lvl="1" indent="-2857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tx1"/>
                </a:solidFill>
              </a:rPr>
              <a:t>Memory cell functional failure. Memory address or bit level issue.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F1ACAC1-A6AA-9CB8-3B30-031EBDFEC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184549"/>
              </p:ext>
            </p:extLst>
          </p:nvPr>
        </p:nvGraphicFramePr>
        <p:xfrm>
          <a:off x="588262" y="4683751"/>
          <a:ext cx="7672337" cy="74568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42908">
                  <a:extLst>
                    <a:ext uri="{9D8B030D-6E8A-4147-A177-3AD203B41FA5}">
                      <a16:colId xmlns:a16="http://schemas.microsoft.com/office/drawing/2014/main" val="2584574211"/>
                    </a:ext>
                  </a:extLst>
                </a:gridCol>
                <a:gridCol w="394465">
                  <a:extLst>
                    <a:ext uri="{9D8B030D-6E8A-4147-A177-3AD203B41FA5}">
                      <a16:colId xmlns:a16="http://schemas.microsoft.com/office/drawing/2014/main" val="3936108239"/>
                    </a:ext>
                  </a:extLst>
                </a:gridCol>
                <a:gridCol w="341870">
                  <a:extLst>
                    <a:ext uri="{9D8B030D-6E8A-4147-A177-3AD203B41FA5}">
                      <a16:colId xmlns:a16="http://schemas.microsoft.com/office/drawing/2014/main" val="3119950861"/>
                    </a:ext>
                  </a:extLst>
                </a:gridCol>
                <a:gridCol w="585122">
                  <a:extLst>
                    <a:ext uri="{9D8B030D-6E8A-4147-A177-3AD203B41FA5}">
                      <a16:colId xmlns:a16="http://schemas.microsoft.com/office/drawing/2014/main" val="2377272146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1710059744"/>
                    </a:ext>
                  </a:extLst>
                </a:gridCol>
                <a:gridCol w="4266793">
                  <a:extLst>
                    <a:ext uri="{9D8B030D-6E8A-4147-A177-3AD203B41FA5}">
                      <a16:colId xmlns:a16="http://schemas.microsoft.com/office/drawing/2014/main" val="1600064832"/>
                    </a:ext>
                  </a:extLst>
                </a:gridCol>
                <a:gridCol w="788929">
                  <a:extLst>
                    <a:ext uri="{9D8B030D-6E8A-4147-A177-3AD203B41FA5}">
                      <a16:colId xmlns:a16="http://schemas.microsoft.com/office/drawing/2014/main" val="287329656"/>
                    </a:ext>
                  </a:extLst>
                </a:gridCol>
              </a:tblGrid>
              <a:tr h="1605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HBM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Core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Channel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Bank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Address_failed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fail_addr_count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extLst>
                  <a:ext uri="{0D108BD9-81ED-4DB2-BD59-A6C34878D82A}">
                    <a16:rowId xmlns:a16="http://schemas.microsoft.com/office/drawing/2014/main" val="101100899"/>
                  </a:ext>
                </a:extLst>
              </a:tr>
              <a:tr h="1605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A0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B0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March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0x1852,0x18b2,0x18c1,0x18d9,0x18ff,0x190a,0x1912,0x1914,0x1942,0x1952,0x1959,0x195f,0x1966,0x196c,0x1971,0x197c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extLst>
                  <a:ext uri="{0D108BD9-81ED-4DB2-BD59-A6C34878D82A}">
                    <a16:rowId xmlns:a16="http://schemas.microsoft.com/office/drawing/2014/main" val="3278082894"/>
                  </a:ext>
                </a:extLst>
              </a:tr>
              <a:tr h="1605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A0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B0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Scan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0xb26,0x1857,0x1912,0x1942,0x19f9,0x1a29,0x1a66,0x1a85,0x1aa9,0x1aba,0x1ae0,0x1ae5,0x1aea,0x1b10,0x1b26,0x1b32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21" marR="4721" marT="4721" marB="0" anchor="ctr"/>
                </a:tc>
                <a:extLst>
                  <a:ext uri="{0D108BD9-81ED-4DB2-BD59-A6C34878D82A}">
                    <a16:rowId xmlns:a16="http://schemas.microsoft.com/office/drawing/2014/main" val="3568867004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5CD908C0-6F58-BF8D-B84C-83408C09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600" y="1459056"/>
            <a:ext cx="3139858" cy="302988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5430E7B-EAA4-CBD6-2A6A-2EC6367A508C}"/>
              </a:ext>
            </a:extLst>
          </p:cNvPr>
          <p:cNvSpPr/>
          <p:nvPr/>
        </p:nvSpPr>
        <p:spPr bwMode="auto">
          <a:xfrm>
            <a:off x="5695627" y="1751519"/>
            <a:ext cx="346129" cy="212829"/>
          </a:xfrm>
          <a:prstGeom prst="rect">
            <a:avLst/>
          </a:prstGeom>
          <a:noFill/>
          <a:ln w="1270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9CA677-A739-049B-510C-1CA39A0557D4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>
            <a:off x="6041756" y="1857934"/>
            <a:ext cx="2446527" cy="638043"/>
          </a:xfrm>
          <a:prstGeom prst="straightConnector1">
            <a:avLst/>
          </a:prstGeom>
          <a:ln w="28575">
            <a:solidFill>
              <a:srgbClr val="FFFF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Close-up of a microchip&#10;&#10;Description automatically generated">
            <a:extLst>
              <a:ext uri="{FF2B5EF4-FFF2-40B4-BE49-F238E27FC236}">
                <a16:creationId xmlns:a16="http://schemas.microsoft.com/office/drawing/2014/main" id="{CC1434ED-54B5-A997-F0F4-4C677E417E6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5750" y="3690957"/>
            <a:ext cx="2792232" cy="19855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141597B-F081-BC97-2BD0-370219E0E115}"/>
              </a:ext>
            </a:extLst>
          </p:cNvPr>
          <p:cNvSpPr txBox="1"/>
          <p:nvPr/>
        </p:nvSpPr>
        <p:spPr>
          <a:xfrm>
            <a:off x="8671301" y="5793676"/>
            <a:ext cx="25804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90000"/>
              </a:lnSpc>
            </a:pPr>
            <a:r>
              <a:rPr lang="en-US" altLang="ko-KR" sz="1000" dirty="0"/>
              <a:t>No obvious die edge discoloration/ crack was observed along right edge.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368707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E80FD-909B-9AC1-A3FD-4A4EA608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Actions taken to prevent gross damage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DB38D-07BD-B9CB-5C5B-18D0CB43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448996"/>
            <a:ext cx="10629996" cy="456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67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MD Corporate Template_Dark">
  <a:themeElements>
    <a:clrScheme name="AMD Palette">
      <a:dk1>
        <a:srgbClr val="000000"/>
      </a:dk1>
      <a:lt1>
        <a:srgbClr val="FFFFFF"/>
      </a:lt1>
      <a:dk2>
        <a:srgbClr val="5E5E5E"/>
      </a:dk2>
      <a:lt2>
        <a:srgbClr val="9D9FA2"/>
      </a:lt2>
      <a:accent1>
        <a:srgbClr val="636466"/>
      </a:accent1>
      <a:accent2>
        <a:srgbClr val="9D9FA2"/>
      </a:accent2>
      <a:accent3>
        <a:srgbClr val="C1A968"/>
      </a:accent3>
      <a:accent4>
        <a:srgbClr val="F26522"/>
      </a:accent4>
      <a:accent5>
        <a:srgbClr val="ED1C24"/>
      </a:accent5>
      <a:accent6>
        <a:srgbClr val="24C7D3"/>
      </a:accent6>
      <a:hlink>
        <a:srgbClr val="D5D5D5"/>
      </a:hlink>
      <a:folHlink>
        <a:srgbClr val="A9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18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buSzPct val="60000"/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6x9 Presentation - Corporate Black Background - 2024 update -v1.1 4.pptx" id="{E14F8F89-5749-4A2B-A045-C50D990DBDB3}" vid="{98C03837-8BF8-4E63-8F9A-6D88A2DD0C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1,"isValidatorEnabled":false,"isLocked":false,"elementsMetadata":[],"slideId":"637629098780810453","enableDocumentContentUpdater":true,"version":"2.0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1,"isValidatorEnabled":false,"isLocked":false,"elementsMetadata":[],"slideId":"637629098780810453","enableDocumentContentUpdater":true,"version":"2.0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TemplateConfiguration><![CDATA[{"slideVersion":1,"isValidatorEnabled":false,"isLocked":false,"elementsMetadata":[],"slideId":"637629098780805369","enableDocumentContentUpdater":true,"version":"2.0"}]]></TemplafySlideTemplateConfiguration>
</file>

<file path=customXml/item18.xml><?xml version="1.0" encoding="utf-8"?>
<TemplafySlideTemplateConfiguration><![CDATA[{"slideVersion":1,"isValidatorEnabled":false,"isLocked":false,"elementsMetadata":[],"slideId":"637629098780810453","enableDocumentContentUpdater":true,"version":"2.0"}]]></TemplafySlideTemplateConfiguration>
</file>

<file path=customXml/item19.xml><?xml version="1.0" encoding="utf-8"?>
<TemplafySlideTemplateConfiguration><![CDATA[{"slideVersion":1,"isValidatorEnabled":false,"isLocked":false,"elementsMetadata":[],"slideId":"637629098780810453","enableDocumentContentUpdater":true,"version":"2.0"}]]></TemplafySlideTemplateConfiguration>
</file>

<file path=customXml/item2.xml><?xml version="1.0" encoding="utf-8"?>
<TemplafySlideTemplateConfiguration><![CDATA[{"slideVersion":1,"isValidatorEnabled":false,"isLocked":false,"elementsMetadata":[],"slideId":"637629098780810453","enableDocumentContentUpdater":true,"version":"2.0"}]]></TemplafySlide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slideVersion":1,"isValidatorEnabled":false,"isLocked":false,"elementsMetadata":[],"slideId":"637629098780810453","enableDocumentContentUpdater":true,"version":"2.0"}]]></TemplafySlideTemplateConfiguration>
</file>

<file path=customXml/item2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8A2EBC6E34694C80F43E94FCA993B5" ma:contentTypeVersion="14" ma:contentTypeDescription="Create a new document." ma:contentTypeScope="" ma:versionID="1a7ced39ac191f9ec8deffde533b0c1c">
  <xsd:schema xmlns:xsd="http://www.w3.org/2001/XMLSchema" xmlns:xs="http://www.w3.org/2001/XMLSchema" xmlns:p="http://schemas.microsoft.com/office/2006/metadata/properties" xmlns:ns1="http://schemas.microsoft.com/sharepoint/v3" xmlns:ns2="e4aa919a-b200-49cb-beca-4c7e0810321e" xmlns:ns3="06670dda-0291-4061-b6e0-f6c0cb392c51" targetNamespace="http://schemas.microsoft.com/office/2006/metadata/properties" ma:root="true" ma:fieldsID="bedea8c8816a4e5934c808becd103583" ns1:_="" ns2:_="" ns3:_="">
    <xsd:import namespace="http://schemas.microsoft.com/sharepoint/v3"/>
    <xsd:import namespace="e4aa919a-b200-49cb-beca-4c7e0810321e"/>
    <xsd:import namespace="06670dda-0291-4061-b6e0-f6c0cb392c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a919a-b200-49cb-beca-4c7e081032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670dda-0291-4061-b6e0-f6c0cb392c5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3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slideVersion":1,"isValidatorEnabled":false,"isLocked":false,"elementsMetadata":[],"slideId":"637629098780810453","enableDocumentContentUpdater":tru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e4aa919a-b200-49cb-beca-4c7e0810321e" xsi:nil="true"/>
  </documentManagement>
</p:properties>
</file>

<file path=customXml/item6.xml><?xml version="1.0" encoding="utf-8"?>
<TemplafyFormConfiguration><![CDATA[{"formFields":[{"required":false,"placeholder":"Title | Date | Security Setting","lines":1,"shareValue":false,"type":"textBox","name":"Footer","label":"Enter footer description","fullyQualifiedName":"Footer"}],"formDataEntries":[]}]]></Templafy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slideVersion":1,"isValidatorEnabled":false,"isLocked":false,"elementsMetadata":[],"slideId":"637629098780802172","enableDocumentContentUpdater":true,"version":"2.0"}]]></TemplafySlideTemplateConfiguration>
</file>

<file path=customXml/item9.xml><?xml version="1.0" encoding="utf-8"?>
<TemplafyTemplateConfiguration><![CDATA[{"elementsMetadata":[],"transformationConfigurations":[{"colorTheme":"{{DataSources.ColorThemes[\"Corporate\"].ColorTheme}}","disableUpdates":false,"type":"colorTheme"}],"enableDocumentContentUpdater":true,"version":"2.0"}]]></TemplafyTemplateConfiguration>
</file>

<file path=customXml/itemProps1.xml><?xml version="1.0" encoding="utf-8"?>
<ds:datastoreItem xmlns:ds="http://schemas.openxmlformats.org/officeDocument/2006/customXml" ds:itemID="{7F557C41-5451-4740-8DC4-7F5E35442DE6}">
  <ds:schemaRefs/>
</ds:datastoreItem>
</file>

<file path=customXml/itemProps10.xml><?xml version="1.0" encoding="utf-8"?>
<ds:datastoreItem xmlns:ds="http://schemas.openxmlformats.org/officeDocument/2006/customXml" ds:itemID="{71E0CFC4-8F2B-4462-9BCC-2AEF8F554385}">
  <ds:schemaRefs/>
</ds:datastoreItem>
</file>

<file path=customXml/itemProps11.xml><?xml version="1.0" encoding="utf-8"?>
<ds:datastoreItem xmlns:ds="http://schemas.openxmlformats.org/officeDocument/2006/customXml" ds:itemID="{2FB70F83-11F6-4ED2-87AE-A8AAE21BDB9E}">
  <ds:schemaRefs/>
</ds:datastoreItem>
</file>

<file path=customXml/itemProps12.xml><?xml version="1.0" encoding="utf-8"?>
<ds:datastoreItem xmlns:ds="http://schemas.openxmlformats.org/officeDocument/2006/customXml" ds:itemID="{162E1B2B-387B-423C-8FB0-129D0EE7DD83}">
  <ds:schemaRefs/>
</ds:datastoreItem>
</file>

<file path=customXml/itemProps13.xml><?xml version="1.0" encoding="utf-8"?>
<ds:datastoreItem xmlns:ds="http://schemas.openxmlformats.org/officeDocument/2006/customXml" ds:itemID="{49284A03-8F55-415E-ACA3-30C64005D0B0}">
  <ds:schemaRefs/>
</ds:datastoreItem>
</file>

<file path=customXml/itemProps14.xml><?xml version="1.0" encoding="utf-8"?>
<ds:datastoreItem xmlns:ds="http://schemas.openxmlformats.org/officeDocument/2006/customXml" ds:itemID="{3D719615-E8C3-42D3-B19D-076A1FC4620D}">
  <ds:schemaRefs/>
</ds:datastoreItem>
</file>

<file path=customXml/itemProps15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16.xml><?xml version="1.0" encoding="utf-8"?>
<ds:datastoreItem xmlns:ds="http://schemas.openxmlformats.org/officeDocument/2006/customXml" ds:itemID="{E8E4B2FF-6151-4CF2-AD9C-815BECD7059F}">
  <ds:schemaRefs/>
</ds:datastoreItem>
</file>

<file path=customXml/itemProps17.xml><?xml version="1.0" encoding="utf-8"?>
<ds:datastoreItem xmlns:ds="http://schemas.openxmlformats.org/officeDocument/2006/customXml" ds:itemID="{95AE8F77-448C-4B7C-8669-DC6D4241F9CE}">
  <ds:schemaRefs/>
</ds:datastoreItem>
</file>

<file path=customXml/itemProps18.xml><?xml version="1.0" encoding="utf-8"?>
<ds:datastoreItem xmlns:ds="http://schemas.openxmlformats.org/officeDocument/2006/customXml" ds:itemID="{5945366C-BC4D-4B3D-A618-09BC61384DB4}">
  <ds:schemaRefs/>
</ds:datastoreItem>
</file>

<file path=customXml/itemProps19.xml><?xml version="1.0" encoding="utf-8"?>
<ds:datastoreItem xmlns:ds="http://schemas.openxmlformats.org/officeDocument/2006/customXml" ds:itemID="{849517F8-5B67-4D63-81A8-9808D4D005F5}">
  <ds:schemaRefs/>
</ds:datastoreItem>
</file>

<file path=customXml/itemProps2.xml><?xml version="1.0" encoding="utf-8"?>
<ds:datastoreItem xmlns:ds="http://schemas.openxmlformats.org/officeDocument/2006/customXml" ds:itemID="{915452D2-9D6B-41D9-99FD-4D1CF211FA39}">
  <ds:schemaRefs/>
</ds:datastoreItem>
</file>

<file path=customXml/itemProps20.xml><?xml version="1.0" encoding="utf-8"?>
<ds:datastoreItem xmlns:ds="http://schemas.openxmlformats.org/officeDocument/2006/customXml" ds:itemID="{D458D099-A329-4188-BF29-5202A17F8A37}">
  <ds:schemaRefs/>
</ds:datastoreItem>
</file>

<file path=customXml/itemProps21.xml><?xml version="1.0" encoding="utf-8"?>
<ds:datastoreItem xmlns:ds="http://schemas.openxmlformats.org/officeDocument/2006/customXml" ds:itemID="{40BDA6D0-B938-47D4-8C8D-DFDA65C7F552}">
  <ds:schemaRefs/>
</ds:datastoreItem>
</file>

<file path=customXml/itemProps22.xml><?xml version="1.0" encoding="utf-8"?>
<ds:datastoreItem xmlns:ds="http://schemas.openxmlformats.org/officeDocument/2006/customXml" ds:itemID="{0BB3C309-8520-4616-80FC-2CB10D5B83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4aa919a-b200-49cb-beca-4c7e0810321e"/>
    <ds:schemaRef ds:uri="06670dda-0291-4061-b6e0-f6c0cb392c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3.xml><?xml version="1.0" encoding="utf-8"?>
<ds:datastoreItem xmlns:ds="http://schemas.openxmlformats.org/officeDocument/2006/customXml" ds:itemID="{88EA12F8-3777-4E5C-86BE-9310B4D35495}">
  <ds:schemaRefs/>
</ds:datastoreItem>
</file>

<file path=customXml/itemProps3.xml><?xml version="1.0" encoding="utf-8"?>
<ds:datastoreItem xmlns:ds="http://schemas.openxmlformats.org/officeDocument/2006/customXml" ds:itemID="{3556B0AC-303F-4C93-A3C3-5F2419EF5556}">
  <ds:schemaRefs/>
</ds:datastoreItem>
</file>

<file path=customXml/itemProps4.xml><?xml version="1.0" encoding="utf-8"?>
<ds:datastoreItem xmlns:ds="http://schemas.openxmlformats.org/officeDocument/2006/customXml" ds:itemID="{378CD743-6D78-40C3-8519-A11C181D97D6}">
  <ds:schemaRefs/>
</ds:datastoreItem>
</file>

<file path=customXml/itemProps5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schemas.microsoft.com/sharepoint/v3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06670dda-0291-4061-b6e0-f6c0cb392c51"/>
    <ds:schemaRef ds:uri="e4aa919a-b200-49cb-beca-4c7e0810321e"/>
  </ds:schemaRefs>
</ds:datastoreItem>
</file>

<file path=customXml/itemProps6.xml><?xml version="1.0" encoding="utf-8"?>
<ds:datastoreItem xmlns:ds="http://schemas.openxmlformats.org/officeDocument/2006/customXml" ds:itemID="{43BC5722-1D5B-4915-8247-E6D5F513E549}">
  <ds:schemaRefs/>
</ds:datastoreItem>
</file>

<file path=customXml/itemProps7.xml><?xml version="1.0" encoding="utf-8"?>
<ds:datastoreItem xmlns:ds="http://schemas.openxmlformats.org/officeDocument/2006/customXml" ds:itemID="{C5DD1971-334A-45E9-9D2B-FB6BD8AAE58A}">
  <ds:schemaRefs/>
</ds:datastoreItem>
</file>

<file path=customXml/itemProps8.xml><?xml version="1.0" encoding="utf-8"?>
<ds:datastoreItem xmlns:ds="http://schemas.openxmlformats.org/officeDocument/2006/customXml" ds:itemID="{BE3BB7DD-0C86-4747-A387-5C5D191BB970}">
  <ds:schemaRefs/>
</ds:datastoreItem>
</file>

<file path=customXml/itemProps9.xml><?xml version="1.0" encoding="utf-8"?>
<ds:datastoreItem xmlns:ds="http://schemas.openxmlformats.org/officeDocument/2006/customXml" ds:itemID="{6291F803-2EF0-4E47-96D6-4796950CE6BD}">
  <ds:schemaRefs/>
</ds:datastoreItem>
</file>

<file path=docMetadata/LabelInfo.xml><?xml version="1.0" encoding="utf-8"?>
<clbl:labelList xmlns:clbl="http://schemas.microsoft.com/office/2020/mipLabelMetadata">
  <clbl:label id="{64e4cbe8-b4f6-45dc-bcba-6123dfd2d8bf}" enabled="1" method="Privileged" siteId="{3dd8961f-e488-4e60-8e11-a82d994e183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782</TotalTime>
  <Words>1459</Words>
  <Application>Microsoft Office PowerPoint</Application>
  <PresentationFormat>Widescreen</PresentationFormat>
  <Paragraphs>261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Malgun Gothic</vt:lpstr>
      <vt:lpstr>Malgun Gothic</vt:lpstr>
      <vt:lpstr>Arial</vt:lpstr>
      <vt:lpstr>Consolas</vt:lpstr>
      <vt:lpstr>Segoe UI</vt:lpstr>
      <vt:lpstr>Wingdings</vt:lpstr>
      <vt:lpstr>AMD Corporate Template_Dark</vt:lpstr>
      <vt:lpstr>Mapping Defect location &amp; Case Study</vt:lpstr>
      <vt:lpstr>HBM Test methods</vt:lpstr>
      <vt:lpstr>HBM Test sequence &amp; test log information </vt:lpstr>
      <vt:lpstr>HBM defect prediction with test logs</vt:lpstr>
      <vt:lpstr>HBM Failure Case Study _ Silicon inner circuitry damage </vt:lpstr>
      <vt:lpstr>HBM Failure Case Study _ Lateral Crack </vt:lpstr>
      <vt:lpstr>HBM Failure Case Study _ Vertical Crack </vt:lpstr>
      <vt:lpstr>HBM Failure Case Study _ Silicon Internal Circuitry – Functional </vt:lpstr>
      <vt:lpstr>Actions taken to prevent gross damage</vt:lpstr>
      <vt:lpstr>Failure mechanism – BEOL internal crack</vt:lpstr>
      <vt:lpstr>Failure mechanism – Lateral Crack</vt:lpstr>
      <vt:lpstr>HBM Failure Library &amp; Automated Defect Mapping Tool</vt:lpstr>
      <vt:lpstr>HBM test log review history with Automated Defect Mapping tool 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AMD Corporate Powerpoint Template</dc:subject>
  <dc:creator>Jeong, Jeongwung</dc:creator>
  <cp:keywords>AMD Corporate Powerpoint Template</cp:keywords>
  <dc:description/>
  <cp:lastModifiedBy>Jeong, Jeongwung</cp:lastModifiedBy>
  <cp:revision>13</cp:revision>
  <cp:lastPrinted>2020-04-30T18:59:47Z</cp:lastPrinted>
  <dcterms:created xsi:type="dcterms:W3CDTF">2024-07-30T14:24:00Z</dcterms:created>
  <dcterms:modified xsi:type="dcterms:W3CDTF">2024-08-17T08:08:07Z</dcterms:modified>
  <cp:category>AMD Corporate Powerpoint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AMD Creative Studio</vt:lpwstr>
  </property>
  <property fmtid="{D5CDD505-2E9C-101B-9397-08002B2CF9AE}" pid="3" name="Date completed">
    <vt:lpwstr>April 30, 2020</vt:lpwstr>
  </property>
  <property fmtid="{D5CDD505-2E9C-101B-9397-08002B2CF9AE}" pid="4" name="MS_Version">
    <vt:lpwstr>1.0.0</vt:lpwstr>
  </property>
  <property fmtid="{D5CDD505-2E9C-101B-9397-08002B2CF9AE}" pid="5" name="TemplafyTimeStamp">
    <vt:lpwstr>2021-07-26T15:24:38</vt:lpwstr>
  </property>
  <property fmtid="{D5CDD505-2E9C-101B-9397-08002B2CF9AE}" pid="6" name="ClassificationContentMarkingHeaderLocations">
    <vt:lpwstr>AMD Corporate Template_Dark:6</vt:lpwstr>
  </property>
  <property fmtid="{D5CDD505-2E9C-101B-9397-08002B2CF9AE}" pid="7" name="ClassificationContentMarkingHeaderText">
    <vt:lpwstr>[AMD Official Use Only - General]</vt:lpwstr>
  </property>
  <property fmtid="{D5CDD505-2E9C-101B-9397-08002B2CF9AE}" pid="8" name="MSIP_Label_64e4cbe8-b4f6-45dc-bcba-6123dfd2d8bf_Enabled">
    <vt:lpwstr>true</vt:lpwstr>
  </property>
  <property fmtid="{D5CDD505-2E9C-101B-9397-08002B2CF9AE}" pid="9" name="MSIP_Label_64e4cbe8-b4f6-45dc-bcba-6123dfd2d8bf_SetDate">
    <vt:lpwstr>2024-02-15T15:59:13Z</vt:lpwstr>
  </property>
  <property fmtid="{D5CDD505-2E9C-101B-9397-08002B2CF9AE}" pid="10" name="MSIP_Label_64e4cbe8-b4f6-45dc-bcba-6123dfd2d8bf_Method">
    <vt:lpwstr>Privileged</vt:lpwstr>
  </property>
  <property fmtid="{D5CDD505-2E9C-101B-9397-08002B2CF9AE}" pid="11" name="MSIP_Label_64e4cbe8-b4f6-45dc-bcba-6123dfd2d8bf_Name">
    <vt:lpwstr>Non-Business-AIP 2.0</vt:lpwstr>
  </property>
  <property fmtid="{D5CDD505-2E9C-101B-9397-08002B2CF9AE}" pid="12" name="MSIP_Label_64e4cbe8-b4f6-45dc-bcba-6123dfd2d8bf_SiteId">
    <vt:lpwstr>3dd8961f-e488-4e60-8e11-a82d994e183d</vt:lpwstr>
  </property>
  <property fmtid="{D5CDD505-2E9C-101B-9397-08002B2CF9AE}" pid="13" name="MSIP_Label_64e4cbe8-b4f6-45dc-bcba-6123dfd2d8bf_ActionId">
    <vt:lpwstr>c382c031-d868-43ef-a7b1-f4e852747774</vt:lpwstr>
  </property>
  <property fmtid="{D5CDD505-2E9C-101B-9397-08002B2CF9AE}" pid="14" name="MSIP_Label_64e4cbe8-b4f6-45dc-bcba-6123dfd2d8bf_ContentBits">
    <vt:lpwstr>0</vt:lpwstr>
  </property>
</Properties>
</file>